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0" r:id="rId5"/>
    <p:sldId id="291" r:id="rId6"/>
    <p:sldId id="294" r:id="rId7"/>
    <p:sldId id="301" r:id="rId8"/>
    <p:sldId id="302" r:id="rId9"/>
    <p:sldId id="263" r:id="rId10"/>
    <p:sldId id="299" r:id="rId11"/>
    <p:sldId id="303" r:id="rId12"/>
    <p:sldId id="300" r:id="rId13"/>
    <p:sldId id="304" r:id="rId14"/>
    <p:sldId id="265" r:id="rId15"/>
    <p:sldId id="272" r:id="rId16"/>
    <p:sldId id="287" r:id="rId17"/>
    <p:sldId id="286" r:id="rId18"/>
    <p:sldId id="288" r:id="rId19"/>
    <p:sldId id="269" r:id="rId20"/>
    <p:sldId id="28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FF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128"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0.xml"/></Relationships>
</file>

<file path=ppt/slides/_rels/slide19.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6.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6.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6.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6.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6.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6.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AutoShape 2" descr="Image result for LO GO TRUONG THCS THANH XUÂN TRU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Image result for LO GO TRUONG THCS THANH XUÂN TRU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0950" y="-1"/>
            <a:ext cx="1714499" cy="1714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807027" y="2052032"/>
            <a:ext cx="76962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WELCOME TO OUR CLASS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TextBox 8"/>
          <p:cNvSpPr txBox="1"/>
          <p:nvPr/>
        </p:nvSpPr>
        <p:spPr>
          <a:xfrm>
            <a:off x="1905000" y="4114800"/>
            <a:ext cx="54864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Teacher: Le Minh </a:t>
            </a:r>
            <a:r>
              <a:rPr lang="en-US" sz="3200" dirty="0" err="1" smtClean="0">
                <a:latin typeface="Times New Roman" pitchFamily="18" charset="0"/>
                <a:cs typeface="Times New Roman" pitchFamily="18" charset="0"/>
              </a:rPr>
              <a:t>Nguyet</a:t>
            </a:r>
            <a:endParaRPr lang="en-US" sz="3200" dirty="0">
              <a:latin typeface="Times New Roman" pitchFamily="18" charset="0"/>
              <a:cs typeface="Times New Roman" pitchFamily="18" charset="0"/>
            </a:endParaRPr>
          </a:p>
        </p:txBody>
      </p:sp>
      <p:pic>
        <p:nvPicPr>
          <p:cNvPr id="8" name="Picture 12" descr="nhom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1219077">
            <a:off x="8667608" y="214745"/>
            <a:ext cx="579437" cy="220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descr="729747d8za2kbusq"/>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5919788"/>
            <a:ext cx="1600200"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729747d8za2kbusq">
            <a:hlinkClick r:id="rId5" action="ppaction://hlinksldjump"/>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5919788"/>
            <a:ext cx="1600200"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2" descr="nhom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9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nhom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405731" y="-918369"/>
            <a:ext cx="579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2" descr="nhom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7501731" y="-948531"/>
            <a:ext cx="579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8565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1148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47623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5</a:t>
            </a:r>
            <a:endParaRPr lang="en-US" sz="2800" b="1" dirty="0">
              <a:solidFill>
                <a:srgbClr val="FF0000"/>
              </a:solidFill>
              <a:latin typeface="Times New Roman" pitchFamily="18" charset="0"/>
              <a:cs typeface="Times New Roman" pitchFamily="18" charset="0"/>
            </a:endParaRPr>
          </a:p>
        </p:txBody>
      </p:sp>
      <p:sp>
        <p:nvSpPr>
          <p:cNvPr id="4" name="Rectangle 3"/>
          <p:cNvSpPr/>
          <p:nvPr/>
        </p:nvSpPr>
        <p:spPr>
          <a:xfrm>
            <a:off x="938644" y="2286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5</a:t>
            </a:r>
            <a:r>
              <a:rPr lang="en-US" sz="2400" b="1" dirty="0" smtClean="0">
                <a:latin typeface="Times New Roman" pitchFamily="18" charset="0"/>
                <a:cs typeface="Times New Roman" pitchFamily="18" charset="0"/>
              </a:rPr>
              <a:t>. WRITING</a:t>
            </a:r>
            <a:endParaRPr lang="en-US" sz="2400" dirty="0">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52400" y="1126153"/>
            <a:ext cx="8915400" cy="5170646"/>
          </a:xfrm>
          <a:prstGeom prst="rect">
            <a:avLst/>
          </a:prstGeom>
          <a:noFill/>
        </p:spPr>
        <p:txBody>
          <a:bodyPr wrap="square" rtlCol="0">
            <a:spAutoFit/>
          </a:bodyPr>
          <a:lstStyle/>
          <a:p>
            <a:pPr>
              <a:spcBef>
                <a:spcPts val="600"/>
              </a:spcBef>
              <a:spcAft>
                <a:spcPts val="600"/>
              </a:spcAft>
            </a:pPr>
            <a:r>
              <a:rPr lang="en-US" sz="2400" dirty="0"/>
              <a:t>1. Do you have a better refrigerator than this?</a:t>
            </a:r>
          </a:p>
          <a:p>
            <a:pPr>
              <a:spcBef>
                <a:spcPts val="600"/>
              </a:spcBef>
              <a:spcAft>
                <a:spcPts val="600"/>
              </a:spcAft>
            </a:pPr>
            <a:r>
              <a:rPr lang="en-US" sz="2400" dirty="0"/>
              <a:t> </a:t>
            </a:r>
            <a:r>
              <a:rPr lang="en-US" sz="2400" dirty="0">
                <a:sym typeface="Wingdings"/>
              </a:rPr>
              <a:t></a:t>
            </a:r>
            <a:r>
              <a:rPr lang="en-US" sz="2400" dirty="0"/>
              <a:t>Is this </a:t>
            </a:r>
            <a:r>
              <a:rPr lang="en-US" sz="2400" dirty="0" smtClean="0"/>
              <a:t>___________________________________________</a:t>
            </a:r>
            <a:endParaRPr lang="en-US" sz="2400" dirty="0"/>
          </a:p>
          <a:p>
            <a:pPr>
              <a:spcBef>
                <a:spcPts val="600"/>
              </a:spcBef>
              <a:spcAft>
                <a:spcPts val="600"/>
              </a:spcAft>
            </a:pPr>
            <a:r>
              <a:rPr lang="en-US" sz="2400" dirty="0"/>
              <a:t>2. Why don’t we go to the beach for a change?</a:t>
            </a:r>
          </a:p>
          <a:p>
            <a:pPr>
              <a:spcBef>
                <a:spcPts val="600"/>
              </a:spcBef>
              <a:spcAft>
                <a:spcPts val="600"/>
              </a:spcAft>
            </a:pPr>
            <a:r>
              <a:rPr lang="en-US" sz="2400" dirty="0"/>
              <a:t> </a:t>
            </a:r>
            <a:r>
              <a:rPr lang="en-US" sz="2400" dirty="0">
                <a:sym typeface="Wingdings"/>
              </a:rPr>
              <a:t></a:t>
            </a:r>
            <a:r>
              <a:rPr lang="en-US" sz="2400" dirty="0"/>
              <a:t>Peter suggest </a:t>
            </a:r>
            <a:r>
              <a:rPr lang="en-US" sz="2400" dirty="0" smtClean="0"/>
              <a:t>____________________________________</a:t>
            </a:r>
            <a:endParaRPr lang="en-US" sz="2400" dirty="0"/>
          </a:p>
          <a:p>
            <a:pPr>
              <a:spcBef>
                <a:spcPts val="600"/>
              </a:spcBef>
              <a:spcAft>
                <a:spcPts val="600"/>
              </a:spcAft>
            </a:pPr>
            <a:r>
              <a:rPr lang="en-US" sz="2400" dirty="0"/>
              <a:t>3. I walk to school in fifteen minutes every morning.</a:t>
            </a:r>
          </a:p>
          <a:p>
            <a:pPr>
              <a:spcBef>
                <a:spcPts val="600"/>
              </a:spcBef>
              <a:spcAft>
                <a:spcPts val="600"/>
              </a:spcAft>
            </a:pPr>
            <a:r>
              <a:rPr lang="en-US" sz="2400" dirty="0"/>
              <a:t> </a:t>
            </a:r>
            <a:r>
              <a:rPr lang="en-US" sz="2400" dirty="0">
                <a:sym typeface="Wingdings"/>
              </a:rPr>
              <a:t></a:t>
            </a:r>
            <a:r>
              <a:rPr lang="en-US" sz="2400" dirty="0"/>
              <a:t>It takes </a:t>
            </a:r>
            <a:r>
              <a:rPr lang="en-US" sz="2400" dirty="0" smtClean="0"/>
              <a:t>_________________________________________</a:t>
            </a:r>
          </a:p>
          <a:p>
            <a:pPr>
              <a:spcBef>
                <a:spcPts val="600"/>
              </a:spcBef>
              <a:spcAft>
                <a:spcPts val="600"/>
              </a:spcAft>
            </a:pPr>
            <a:r>
              <a:rPr lang="en-US" sz="2400" dirty="0" smtClean="0"/>
              <a:t>4</a:t>
            </a:r>
            <a:r>
              <a:rPr lang="en-US" sz="2400" dirty="0"/>
              <a:t>. How much is this dictionary?</a:t>
            </a:r>
          </a:p>
          <a:p>
            <a:pPr>
              <a:spcBef>
                <a:spcPts val="600"/>
              </a:spcBef>
              <a:spcAft>
                <a:spcPts val="600"/>
              </a:spcAft>
            </a:pPr>
            <a:r>
              <a:rPr lang="en-US" sz="2400" dirty="0">
                <a:sym typeface="Wingdings"/>
              </a:rPr>
              <a:t></a:t>
            </a:r>
            <a:r>
              <a:rPr lang="en-US" sz="2400" dirty="0"/>
              <a:t>How much does </a:t>
            </a:r>
            <a:r>
              <a:rPr lang="en-US" sz="2400" dirty="0" smtClean="0"/>
              <a:t>__________________________________</a:t>
            </a:r>
            <a:endParaRPr lang="en-US" sz="2400" dirty="0"/>
          </a:p>
          <a:p>
            <a:pPr>
              <a:spcBef>
                <a:spcPts val="600"/>
              </a:spcBef>
              <a:spcAft>
                <a:spcPts val="600"/>
              </a:spcAft>
            </a:pPr>
            <a:r>
              <a:rPr lang="en-US" sz="2400" dirty="0"/>
              <a:t>5. It isn’t important for you to finish the work today.</a:t>
            </a:r>
          </a:p>
          <a:p>
            <a:pPr>
              <a:spcBef>
                <a:spcPts val="600"/>
              </a:spcBef>
              <a:spcAft>
                <a:spcPts val="600"/>
              </a:spcAft>
            </a:pPr>
            <a:r>
              <a:rPr lang="en-US" sz="2400" dirty="0">
                <a:sym typeface="Wingdings"/>
              </a:rPr>
              <a:t></a:t>
            </a:r>
            <a:r>
              <a:rPr lang="en-US" sz="2400" dirty="0"/>
              <a:t> You don’t have </a:t>
            </a:r>
            <a:r>
              <a:rPr lang="en-US" sz="2400" dirty="0" smtClean="0"/>
              <a:t>___________________________________</a:t>
            </a:r>
            <a:endParaRPr lang="en-US" sz="2400" dirty="0">
              <a:latin typeface="Times New Roman" pitchFamily="18" charset="0"/>
              <a:cs typeface="Times New Roman" pitchFamily="18" charset="0"/>
            </a:endParaRPr>
          </a:p>
        </p:txBody>
      </p:sp>
      <p:sp>
        <p:nvSpPr>
          <p:cNvPr id="7" name="Rectangle 6"/>
          <p:cNvSpPr/>
          <p:nvPr/>
        </p:nvSpPr>
        <p:spPr>
          <a:xfrm>
            <a:off x="938644" y="605135"/>
            <a:ext cx="7976756" cy="461665"/>
          </a:xfrm>
          <a:prstGeom prst="rect">
            <a:avLst/>
          </a:prstGeom>
        </p:spPr>
        <p:txBody>
          <a:bodyPr wrap="square">
            <a:spAutoFit/>
          </a:bodyPr>
          <a:lstStyle/>
          <a:p>
            <a:r>
              <a:rPr lang="en-US" sz="2400" b="1" dirty="0"/>
              <a:t>II. Rewrite sentences, unchanged their first meaning.</a:t>
            </a:r>
            <a:endParaRPr lang="en-US" sz="2400" dirty="0"/>
          </a:p>
        </p:txBody>
      </p:sp>
      <p:sp>
        <p:nvSpPr>
          <p:cNvPr id="8" name="Rectangle 7"/>
          <p:cNvSpPr/>
          <p:nvPr/>
        </p:nvSpPr>
        <p:spPr>
          <a:xfrm>
            <a:off x="1548244" y="1600200"/>
            <a:ext cx="5081156" cy="461665"/>
          </a:xfrm>
          <a:prstGeom prst="rect">
            <a:avLst/>
          </a:prstGeom>
        </p:spPr>
        <p:txBody>
          <a:bodyPr wrap="square">
            <a:spAutoFit/>
          </a:bodyPr>
          <a:lstStyle/>
          <a:p>
            <a:r>
              <a:rPr lang="en-US" sz="2400" dirty="0" smtClean="0">
                <a:solidFill>
                  <a:srgbClr val="FF3300"/>
                </a:solidFill>
                <a:latin typeface="Times New Roman" pitchFamily="18" charset="0"/>
                <a:cs typeface="Times New Roman" pitchFamily="18" charset="0"/>
              </a:rPr>
              <a:t> the best refrigerator you have?</a:t>
            </a:r>
            <a:endParaRPr lang="en-US" sz="2400" dirty="0">
              <a:solidFill>
                <a:srgbClr val="FF3300"/>
              </a:solidFill>
              <a:latin typeface="Times New Roman" pitchFamily="18" charset="0"/>
              <a:cs typeface="Times New Roman" pitchFamily="18" charset="0"/>
            </a:endParaRPr>
          </a:p>
        </p:txBody>
      </p:sp>
      <p:sp>
        <p:nvSpPr>
          <p:cNvPr id="9" name="Rectangle 8"/>
          <p:cNvSpPr/>
          <p:nvPr/>
        </p:nvSpPr>
        <p:spPr>
          <a:xfrm>
            <a:off x="2362200" y="2667000"/>
            <a:ext cx="5257800" cy="461665"/>
          </a:xfrm>
          <a:prstGeom prst="rect">
            <a:avLst/>
          </a:prstGeom>
        </p:spPr>
        <p:txBody>
          <a:bodyPr wrap="square">
            <a:spAutoFit/>
          </a:bodyPr>
          <a:lstStyle/>
          <a:p>
            <a:r>
              <a:rPr lang="en-US" sz="2400" dirty="0" smtClean="0">
                <a:solidFill>
                  <a:srgbClr val="FF3300"/>
                </a:solidFill>
                <a:latin typeface="Times New Roman" pitchFamily="18" charset="0"/>
                <a:cs typeface="Times New Roman" pitchFamily="18" charset="0"/>
              </a:rPr>
              <a:t> going to the beach for a change.</a:t>
            </a:r>
            <a:endParaRPr lang="en-US" sz="2400" dirty="0">
              <a:solidFill>
                <a:srgbClr val="FF3300"/>
              </a:solidFill>
              <a:latin typeface="Times New Roman" pitchFamily="18" charset="0"/>
              <a:cs typeface="Times New Roman" pitchFamily="18" charset="0"/>
            </a:endParaRPr>
          </a:p>
        </p:txBody>
      </p:sp>
      <p:sp>
        <p:nvSpPr>
          <p:cNvPr id="10" name="Rectangle 9"/>
          <p:cNvSpPr/>
          <p:nvPr/>
        </p:nvSpPr>
        <p:spPr>
          <a:xfrm>
            <a:off x="1569026" y="3709014"/>
            <a:ext cx="7976756" cy="461665"/>
          </a:xfrm>
          <a:prstGeom prst="rect">
            <a:avLst/>
          </a:prstGeom>
        </p:spPr>
        <p:txBody>
          <a:bodyPr wrap="square">
            <a:spAutoFit/>
          </a:bodyPr>
          <a:lstStyle/>
          <a:p>
            <a:r>
              <a:rPr lang="en-US" sz="2400" dirty="0" smtClean="0">
                <a:solidFill>
                  <a:srgbClr val="FF3300"/>
                </a:solidFill>
                <a:latin typeface="Times New Roman" pitchFamily="18" charset="0"/>
                <a:cs typeface="Times New Roman" pitchFamily="18" charset="0"/>
              </a:rPr>
              <a:t>me fifteen minutes to walk to school every morning.</a:t>
            </a:r>
            <a:endParaRPr lang="en-US" sz="2400" dirty="0">
              <a:solidFill>
                <a:srgbClr val="FF3300"/>
              </a:solidFill>
              <a:latin typeface="Times New Roman" pitchFamily="18" charset="0"/>
              <a:cs typeface="Times New Roman" pitchFamily="18" charset="0"/>
            </a:endParaRPr>
          </a:p>
        </p:txBody>
      </p:sp>
      <p:sp>
        <p:nvSpPr>
          <p:cNvPr id="11" name="Rectangle 10"/>
          <p:cNvSpPr/>
          <p:nvPr/>
        </p:nvSpPr>
        <p:spPr>
          <a:xfrm>
            <a:off x="2667000" y="4724400"/>
            <a:ext cx="4572000" cy="461665"/>
          </a:xfrm>
          <a:prstGeom prst="rect">
            <a:avLst/>
          </a:prstGeom>
        </p:spPr>
        <p:txBody>
          <a:bodyPr wrap="square">
            <a:spAutoFit/>
          </a:bodyPr>
          <a:lstStyle/>
          <a:p>
            <a:r>
              <a:rPr lang="en-US" sz="2400" dirty="0" smtClean="0">
                <a:solidFill>
                  <a:srgbClr val="FF3300"/>
                </a:solidFill>
                <a:latin typeface="Times New Roman" pitchFamily="18" charset="0"/>
                <a:cs typeface="Times New Roman" pitchFamily="18" charset="0"/>
              </a:rPr>
              <a:t>this dictionary cost?</a:t>
            </a:r>
            <a:endParaRPr lang="en-US" sz="2400" dirty="0">
              <a:solidFill>
                <a:srgbClr val="FF3300"/>
              </a:solidFill>
              <a:latin typeface="Times New Roman" pitchFamily="18" charset="0"/>
              <a:cs typeface="Times New Roman" pitchFamily="18" charset="0"/>
            </a:endParaRPr>
          </a:p>
        </p:txBody>
      </p:sp>
      <p:sp>
        <p:nvSpPr>
          <p:cNvPr id="12" name="Rectangle 11"/>
          <p:cNvSpPr/>
          <p:nvPr/>
        </p:nvSpPr>
        <p:spPr>
          <a:xfrm>
            <a:off x="2667000" y="5811890"/>
            <a:ext cx="4953000" cy="461665"/>
          </a:xfrm>
          <a:prstGeom prst="rect">
            <a:avLst/>
          </a:prstGeom>
        </p:spPr>
        <p:txBody>
          <a:bodyPr wrap="square">
            <a:spAutoFit/>
          </a:bodyPr>
          <a:lstStyle/>
          <a:p>
            <a:r>
              <a:rPr lang="en-US" sz="2400" dirty="0">
                <a:solidFill>
                  <a:srgbClr val="FF3300"/>
                </a:solidFill>
                <a:latin typeface="Times New Roman" pitchFamily="18" charset="0"/>
                <a:cs typeface="Times New Roman" pitchFamily="18" charset="0"/>
              </a:rPr>
              <a:t> </a:t>
            </a:r>
            <a:r>
              <a:rPr lang="en-US" sz="2400" dirty="0" smtClean="0">
                <a:solidFill>
                  <a:srgbClr val="FF3300"/>
                </a:solidFill>
                <a:latin typeface="Times New Roman" pitchFamily="18" charset="0"/>
                <a:cs typeface="Times New Roman" pitchFamily="18" charset="0"/>
              </a:rPr>
              <a:t>to finished the work to day.</a:t>
            </a:r>
            <a:endParaRPr lang="en-US" sz="2400" dirty="0">
              <a:solidFill>
                <a:srgbClr val="FF3300"/>
              </a:solidFill>
              <a:latin typeface="Times New Roman" pitchFamily="18" charset="0"/>
              <a:cs typeface="Times New Roman" pitchFamily="18" charset="0"/>
            </a:endParaRPr>
          </a:p>
        </p:txBody>
      </p:sp>
    </p:spTree>
    <p:extLst>
      <p:ext uri="{BB962C8B-B14F-4D97-AF65-F5344CB8AC3E}">
        <p14:creationId xmlns:p14="http://schemas.microsoft.com/office/powerpoint/2010/main" val="3111863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2670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143000" y="599420"/>
            <a:ext cx="79248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CÁCH ĐẶT CÂU HỎI CHO PHẦN GẠCH CHÂN</a:t>
            </a:r>
            <a:endParaRPr lang="en-US" sz="2400" b="1" dirty="0">
              <a:latin typeface="Times New Roman" pitchFamily="18" charset="0"/>
              <a:cs typeface="Times New Roman" pitchFamily="18" charset="0"/>
            </a:endParaRPr>
          </a:p>
        </p:txBody>
      </p:sp>
      <p:sp>
        <p:nvSpPr>
          <p:cNvPr id="6" name="TextBox 5"/>
          <p:cNvSpPr txBox="1"/>
          <p:nvPr/>
        </p:nvSpPr>
        <p:spPr>
          <a:xfrm>
            <a:off x="1600200" y="1061085"/>
            <a:ext cx="79248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1: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gạch</a:t>
            </a:r>
            <a:endParaRPr lang="en-US" sz="2400" b="1" dirty="0">
              <a:latin typeface="Times New Roman" pitchFamily="18" charset="0"/>
              <a:cs typeface="Times New Roman" pitchFamily="18" charset="0"/>
            </a:endParaRPr>
          </a:p>
        </p:txBody>
      </p:sp>
      <p:sp>
        <p:nvSpPr>
          <p:cNvPr id="7" name="TextBox 6"/>
          <p:cNvSpPr txBox="1"/>
          <p:nvPr/>
        </p:nvSpPr>
        <p:spPr>
          <a:xfrm>
            <a:off x="228600" y="1522750"/>
            <a:ext cx="79248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Để</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hỏi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Wh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gạch</a:t>
            </a:r>
            <a:endParaRPr lang="en-US" sz="2400" b="1" dirty="0">
              <a:latin typeface="Times New Roman" pitchFamily="18" charset="0"/>
              <a:cs typeface="Times New Roman" pitchFamily="18" charset="0"/>
            </a:endParaRPr>
          </a:p>
        </p:txBody>
      </p:sp>
      <p:sp>
        <p:nvSpPr>
          <p:cNvPr id="8" name="TextBox 7"/>
          <p:cNvSpPr txBox="1"/>
          <p:nvPr/>
        </p:nvSpPr>
        <p:spPr>
          <a:xfrm>
            <a:off x="207818" y="2038583"/>
            <a:ext cx="79248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sang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9" name="TextBox 8"/>
          <p:cNvSpPr txBox="1"/>
          <p:nvPr/>
        </p:nvSpPr>
        <p:spPr>
          <a:xfrm>
            <a:off x="207818" y="2548241"/>
            <a:ext cx="8859982" cy="1938992"/>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Chú</a:t>
            </a:r>
            <a:r>
              <a:rPr lang="en-US" sz="2400" b="1" dirty="0" smtClean="0">
                <a:latin typeface="Times New Roman" pitchFamily="18" charset="0"/>
                <a:cs typeface="Times New Roman" pitchFamily="18" charset="0"/>
              </a:rPr>
              <a:t> ý: - </a:t>
            </a:r>
            <a:r>
              <a:rPr lang="en-US" sz="2400" b="1" dirty="0" err="1" smtClean="0">
                <a:latin typeface="Times New Roman" pitchFamily="18" charset="0"/>
                <a:cs typeface="Times New Roman" pitchFamily="18" charset="0"/>
              </a:rPr>
              <a:t>đổi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ngôi</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thuật</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1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sang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hỏi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2</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 We 		</a:t>
            </a:r>
            <a:r>
              <a:rPr lang="en-US" sz="2400" dirty="0" smtClean="0">
                <a:latin typeface="Times New Roman" pitchFamily="18" charset="0"/>
                <a:cs typeface="Times New Roman" pitchFamily="18" charset="0"/>
                <a:sym typeface="Wingdings" pitchFamily="2" charset="2"/>
              </a:rPr>
              <a:t> you</a:t>
            </a:r>
          </a:p>
          <a:p>
            <a:r>
              <a:rPr lang="en-US" sz="2400" dirty="0">
                <a:latin typeface="Times New Roman" pitchFamily="18" charset="0"/>
                <a:cs typeface="Times New Roman" pitchFamily="18" charset="0"/>
                <a:sym typeface="Wingdings" pitchFamily="2" charset="2"/>
              </a:rPr>
              <a:t>	</a:t>
            </a:r>
            <a:r>
              <a:rPr lang="en-US" sz="2400" dirty="0" smtClean="0">
                <a:latin typeface="Times New Roman" pitchFamily="18" charset="0"/>
                <a:cs typeface="Times New Roman" pitchFamily="18" charset="0"/>
                <a:sym typeface="Wingdings" pitchFamily="2" charset="2"/>
              </a:rPr>
              <a:t>me, us		 you</a:t>
            </a:r>
          </a:p>
          <a:p>
            <a:r>
              <a:rPr lang="en-US" sz="2400" dirty="0">
                <a:latin typeface="Times New Roman" pitchFamily="18" charset="0"/>
                <a:cs typeface="Times New Roman" pitchFamily="18" charset="0"/>
                <a:sym typeface="Wingdings" pitchFamily="2" charset="2"/>
              </a:rPr>
              <a:t>	</a:t>
            </a:r>
            <a:r>
              <a:rPr lang="en-US" sz="2400" dirty="0" smtClean="0">
                <a:latin typeface="Times New Roman" pitchFamily="18" charset="0"/>
                <a:cs typeface="Times New Roman" pitchFamily="18" charset="0"/>
                <a:sym typeface="Wingdings" pitchFamily="2" charset="2"/>
              </a:rPr>
              <a:t>my, our	 your</a:t>
            </a:r>
            <a:r>
              <a:rPr lang="en-US" sz="2400"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4066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143000" y="599420"/>
            <a:ext cx="79248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CÁCH ĐẶT CÂU HỎI CHO PHẦN GẠCH CHÂN</a:t>
            </a:r>
            <a:endParaRPr lang="en-US" sz="2400" b="1" dirty="0">
              <a:latin typeface="Times New Roman" pitchFamily="18" charset="0"/>
              <a:cs typeface="Times New Roman" pitchFamily="18" charset="0"/>
            </a:endParaRPr>
          </a:p>
        </p:txBody>
      </p:sp>
      <p:sp>
        <p:nvSpPr>
          <p:cNvPr id="10" name="TextBox 9"/>
          <p:cNvSpPr txBox="1"/>
          <p:nvPr/>
        </p:nvSpPr>
        <p:spPr>
          <a:xfrm>
            <a:off x="128154" y="1088794"/>
            <a:ext cx="8859982" cy="461665"/>
          </a:xfrm>
          <a:prstGeom prst="rect">
            <a:avLst/>
          </a:prstGeom>
          <a:noFill/>
        </p:spPr>
        <p:txBody>
          <a:bodyPr wrap="square" rtlCol="0">
            <a:spAutoFit/>
          </a:bodyPr>
          <a:lstStyle/>
          <a:p>
            <a:pPr lvl="1"/>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đổi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sang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hỏi</a:t>
            </a:r>
            <a:r>
              <a:rPr lang="en-US" sz="2400" dirty="0" smtClean="0">
                <a:latin typeface="Times New Roman" pitchFamily="18" charset="0"/>
                <a:cs typeface="Times New Roman" pitchFamily="18" charset="0"/>
              </a:rPr>
              <a:t>.</a:t>
            </a:r>
          </a:p>
        </p:txBody>
      </p:sp>
      <p:graphicFrame>
        <p:nvGraphicFramePr>
          <p:cNvPr id="11" name="Table 10"/>
          <p:cNvGraphicFramePr>
            <a:graphicFrameLocks noGrp="1"/>
          </p:cNvGraphicFramePr>
          <p:nvPr>
            <p:extLst>
              <p:ext uri="{D42A27DB-BD31-4B8C-83A1-F6EECF244321}">
                <p14:modId xmlns:p14="http://schemas.microsoft.com/office/powerpoint/2010/main" val="3968610909"/>
              </p:ext>
            </p:extLst>
          </p:nvPr>
        </p:nvGraphicFramePr>
        <p:xfrm>
          <a:off x="256309" y="1752600"/>
          <a:ext cx="8659091" cy="3809999"/>
        </p:xfrm>
        <a:graphic>
          <a:graphicData uri="http://schemas.openxmlformats.org/drawingml/2006/table">
            <a:tbl>
              <a:tblPr firstRow="1" bandRow="1">
                <a:tableStyleId>{5C22544A-7EE6-4342-B048-85BDC9FD1C3A}</a:tableStyleId>
              </a:tblPr>
              <a:tblGrid>
                <a:gridCol w="3575524"/>
                <a:gridCol w="5083567"/>
              </a:tblGrid>
              <a:tr h="560294">
                <a:tc>
                  <a:txBody>
                    <a:bodyPr/>
                    <a:lstStyle/>
                    <a:p>
                      <a:pPr algn="ctr"/>
                      <a:r>
                        <a:rPr lang="en-US" sz="2400" dirty="0" err="1" smtClean="0">
                          <a:solidFill>
                            <a:schemeClr val="tx1"/>
                          </a:solidFill>
                          <a:latin typeface="Times New Roman" pitchFamily="18" charset="0"/>
                          <a:cs typeface="Times New Roman" pitchFamily="18" charset="0"/>
                        </a:rPr>
                        <a:t>Câu</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trần</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thuật</a:t>
                      </a:r>
                      <a:endParaRPr lang="en-US" sz="2400" dirty="0">
                        <a:solidFill>
                          <a:schemeClr val="tx1"/>
                        </a:solidFill>
                        <a:latin typeface="Times New Roman" pitchFamily="18" charset="0"/>
                        <a:cs typeface="Times New Roman" pitchFamily="18" charset="0"/>
                      </a:endParaRPr>
                    </a:p>
                  </a:txBody>
                  <a:tcPr>
                    <a:solidFill>
                      <a:schemeClr val="accent2">
                        <a:lumMod val="20000"/>
                        <a:lumOff val="80000"/>
                      </a:schemeClr>
                    </a:solidFill>
                  </a:tcPr>
                </a:tc>
                <a:tc>
                  <a:txBody>
                    <a:bodyPr/>
                    <a:lstStyle/>
                    <a:p>
                      <a:pPr algn="ctr"/>
                      <a:r>
                        <a:rPr lang="en-US" sz="2400" dirty="0" err="1" smtClean="0">
                          <a:solidFill>
                            <a:schemeClr val="tx1"/>
                          </a:solidFill>
                          <a:latin typeface="Times New Roman" pitchFamily="18" charset="0"/>
                          <a:cs typeface="Times New Roman" pitchFamily="18" charset="0"/>
                        </a:rPr>
                        <a:t>Đổi</a:t>
                      </a:r>
                      <a:r>
                        <a:rPr lang="en-US" sz="2400" dirty="0" smtClean="0">
                          <a:solidFill>
                            <a:schemeClr val="tx1"/>
                          </a:solidFill>
                          <a:latin typeface="Times New Roman" pitchFamily="18" charset="0"/>
                          <a:cs typeface="Times New Roman" pitchFamily="18" charset="0"/>
                        </a:rPr>
                        <a:t> sang</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câu</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hỏi</a:t>
                      </a:r>
                      <a:r>
                        <a:rPr lang="en-US" sz="2400" baseline="0" dirty="0" smtClean="0">
                          <a:solidFill>
                            <a:schemeClr val="tx1"/>
                          </a:solidFill>
                          <a:latin typeface="Times New Roman" pitchFamily="18" charset="0"/>
                          <a:cs typeface="Times New Roman" pitchFamily="18" charset="0"/>
                        </a:rPr>
                        <a:t>(</a:t>
                      </a:r>
                      <a:r>
                        <a:rPr lang="en-US" sz="2400" baseline="0" dirty="0" err="1" smtClean="0">
                          <a:solidFill>
                            <a:schemeClr val="tx1"/>
                          </a:solidFill>
                          <a:latin typeface="Times New Roman" pitchFamily="18" charset="0"/>
                          <a:cs typeface="Times New Roman" pitchFamily="18" charset="0"/>
                        </a:rPr>
                        <a:t>nghi</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vấn</a:t>
                      </a:r>
                      <a:r>
                        <a:rPr lang="en-US" sz="2400" baseline="0" dirty="0" smtClean="0">
                          <a:solidFill>
                            <a:schemeClr val="tx1"/>
                          </a:solidFill>
                          <a:latin typeface="Times New Roman" pitchFamily="18" charset="0"/>
                          <a:cs typeface="Times New Roman" pitchFamily="18" charset="0"/>
                        </a:rPr>
                        <a:t>)</a:t>
                      </a:r>
                      <a:endParaRPr lang="en-US" sz="2400" dirty="0">
                        <a:solidFill>
                          <a:schemeClr val="tx1"/>
                        </a:solidFill>
                        <a:latin typeface="Times New Roman" pitchFamily="18" charset="0"/>
                        <a:cs typeface="Times New Roman" pitchFamily="18" charset="0"/>
                      </a:endParaRPr>
                    </a:p>
                  </a:txBody>
                  <a:tcPr>
                    <a:solidFill>
                      <a:schemeClr val="accent2">
                        <a:lumMod val="20000"/>
                        <a:lumOff val="80000"/>
                      </a:schemeClr>
                    </a:solidFill>
                  </a:tcPr>
                </a:tc>
              </a:tr>
              <a:tr h="560294">
                <a:tc>
                  <a:txBody>
                    <a:bodyPr/>
                    <a:lstStyle/>
                    <a:p>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nguyên</a:t>
                      </a:r>
                      <a:r>
                        <a:rPr lang="en-US" sz="2400" dirty="0" smtClean="0">
                          <a:latin typeface="Times New Roman" pitchFamily="18" charset="0"/>
                          <a:cs typeface="Times New Roman" pitchFamily="18" charset="0"/>
                        </a:rPr>
                        <a:t>(V)</a:t>
                      </a:r>
                      <a:endParaRPr lang="en-US" sz="2400" dirty="0">
                        <a:latin typeface="Times New Roman" pitchFamily="18" charset="0"/>
                        <a:cs typeface="Times New Roman" pitchFamily="18" charset="0"/>
                      </a:endParaRPr>
                    </a:p>
                  </a:txBody>
                  <a:tcPr/>
                </a:tc>
                <a:tc>
                  <a:txBody>
                    <a:bodyPr/>
                    <a:lstStyle/>
                    <a:p>
                      <a:endParaRPr lang="en-US" sz="2400" dirty="0">
                        <a:latin typeface="Times New Roman" pitchFamily="18" charset="0"/>
                        <a:cs typeface="Times New Roman" pitchFamily="18" charset="0"/>
                      </a:endParaRPr>
                    </a:p>
                  </a:txBody>
                  <a:tcPr/>
                </a:tc>
              </a:tr>
              <a:tr h="560294">
                <a:tc>
                  <a:txBody>
                    <a:bodyPr/>
                    <a:lstStyle/>
                    <a:p>
                      <a:r>
                        <a:rPr lang="en-US" sz="2400" dirty="0" err="1" smtClean="0">
                          <a:latin typeface="Times New Roman" pitchFamily="18" charset="0"/>
                          <a:cs typeface="Times New Roman" pitchFamily="18" charset="0"/>
                          <a:sym typeface="Wingdings" pitchFamily="2" charset="2"/>
                        </a:rPr>
                        <a:t>Động</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từ</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có</a:t>
                      </a:r>
                      <a:r>
                        <a:rPr lang="en-US" sz="2400" dirty="0" smtClean="0">
                          <a:latin typeface="Times New Roman" pitchFamily="18" charset="0"/>
                          <a:cs typeface="Times New Roman" pitchFamily="18" charset="0"/>
                          <a:sym typeface="Wingdings" pitchFamily="2" charset="2"/>
                        </a:rPr>
                        <a:t> </a:t>
                      </a:r>
                      <a:r>
                        <a:rPr lang="en-US" sz="2400" dirty="0" smtClean="0">
                          <a:solidFill>
                            <a:srgbClr val="FF0000"/>
                          </a:solidFill>
                          <a:latin typeface="Times New Roman" pitchFamily="18" charset="0"/>
                          <a:cs typeface="Times New Roman" pitchFamily="18" charset="0"/>
                          <a:sym typeface="Wingdings" pitchFamily="2" charset="2"/>
                        </a:rPr>
                        <a:t>‘s, </a:t>
                      </a:r>
                      <a:r>
                        <a:rPr lang="en-US" sz="2400" dirty="0" err="1" smtClean="0">
                          <a:solidFill>
                            <a:srgbClr val="FF0000"/>
                          </a:solidFill>
                          <a:latin typeface="Times New Roman" pitchFamily="18" charset="0"/>
                          <a:cs typeface="Times New Roman" pitchFamily="18" charset="0"/>
                          <a:sym typeface="Wingdings" pitchFamily="2" charset="2"/>
                        </a:rPr>
                        <a:t>es’</a:t>
                      </a:r>
                      <a:endParaRPr lang="en-US" sz="2400" dirty="0">
                        <a:solidFill>
                          <a:srgbClr val="FF0000"/>
                        </a:solidFill>
                        <a:latin typeface="Times New Roman" pitchFamily="18" charset="0"/>
                        <a:cs typeface="Times New Roman" pitchFamily="18" charset="0"/>
                      </a:endParaRPr>
                    </a:p>
                  </a:txBody>
                  <a:tcPr/>
                </a:tc>
                <a:tc>
                  <a:txBody>
                    <a:bodyPr/>
                    <a:lstStyle/>
                    <a:p>
                      <a:endParaRPr lang="en-US" sz="2400" dirty="0">
                        <a:latin typeface="Times New Roman" pitchFamily="18" charset="0"/>
                        <a:cs typeface="Times New Roman" pitchFamily="18" charset="0"/>
                      </a:endParaRPr>
                    </a:p>
                  </a:txBody>
                  <a:tcPr/>
                </a:tc>
              </a:tr>
              <a:tr h="560294">
                <a:tc>
                  <a:txBody>
                    <a:bodyPr/>
                    <a:lstStyle/>
                    <a:p>
                      <a:r>
                        <a:rPr lang="en-US" sz="2400" dirty="0" err="1" smtClean="0">
                          <a:latin typeface="Times New Roman" pitchFamily="18" charset="0"/>
                          <a:cs typeface="Times New Roman" pitchFamily="18" charset="0"/>
                          <a:sym typeface="Wingdings" pitchFamily="2" charset="2"/>
                        </a:rPr>
                        <a:t>Động</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từ</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có</a:t>
                      </a:r>
                      <a:r>
                        <a:rPr lang="en-US" sz="2400" dirty="0" smtClean="0">
                          <a:latin typeface="Times New Roman" pitchFamily="18" charset="0"/>
                          <a:cs typeface="Times New Roman" pitchFamily="18" charset="0"/>
                          <a:sym typeface="Wingdings" pitchFamily="2" charset="2"/>
                        </a:rPr>
                        <a:t> </a:t>
                      </a:r>
                      <a:r>
                        <a:rPr lang="en-US" sz="2400" dirty="0" err="1" smtClean="0">
                          <a:solidFill>
                            <a:srgbClr val="FF0000"/>
                          </a:solidFill>
                          <a:latin typeface="Times New Roman" pitchFamily="18" charset="0"/>
                          <a:cs typeface="Times New Roman" pitchFamily="18" charset="0"/>
                          <a:sym typeface="Wingdings" pitchFamily="2" charset="2"/>
                        </a:rPr>
                        <a:t>ed</a:t>
                      </a:r>
                      <a:r>
                        <a:rPr lang="en-US" sz="2400" dirty="0" smtClean="0">
                          <a:latin typeface="Times New Roman" pitchFamily="18" charset="0"/>
                          <a:cs typeface="Times New Roman" pitchFamily="18" charset="0"/>
                          <a:sym typeface="Wingdings" pitchFamily="2" charset="2"/>
                        </a:rPr>
                        <a:t>/ past simple</a:t>
                      </a:r>
                      <a:endParaRPr lang="en-US" sz="2400" dirty="0">
                        <a:latin typeface="Times New Roman" pitchFamily="18" charset="0"/>
                        <a:cs typeface="Times New Roman" pitchFamily="18" charset="0"/>
                      </a:endParaRPr>
                    </a:p>
                  </a:txBody>
                  <a:tcPr/>
                </a:tc>
                <a:tc>
                  <a:txBody>
                    <a:bodyPr/>
                    <a:lstStyle/>
                    <a:p>
                      <a:endParaRPr lang="en-US" sz="2400" dirty="0">
                        <a:latin typeface="Times New Roman" pitchFamily="18" charset="0"/>
                        <a:cs typeface="Times New Roman" pitchFamily="18" charset="0"/>
                      </a:endParaRPr>
                    </a:p>
                  </a:txBody>
                  <a:tcPr/>
                </a:tc>
              </a:tr>
              <a:tr h="560294">
                <a:tc>
                  <a:txBody>
                    <a:bodyPr/>
                    <a:lstStyle/>
                    <a:p>
                      <a:r>
                        <a:rPr lang="en-US" sz="2400" dirty="0" err="1" smtClean="0">
                          <a:latin typeface="Times New Roman" pitchFamily="18" charset="0"/>
                          <a:cs typeface="Times New Roman" pitchFamily="18" charset="0"/>
                        </a:rPr>
                        <a:t>Có</a:t>
                      </a:r>
                      <a:r>
                        <a:rPr lang="en-US" sz="2400" baseline="0" dirty="0" smtClean="0">
                          <a:latin typeface="Times New Roman" pitchFamily="18" charset="0"/>
                          <a:cs typeface="Times New Roman" pitchFamily="18" charset="0"/>
                        </a:rPr>
                        <a:t> a</a:t>
                      </a:r>
                      <a:r>
                        <a:rPr lang="en-US" sz="2400" dirty="0" smtClean="0">
                          <a:latin typeface="Times New Roman" pitchFamily="18" charset="0"/>
                          <a:cs typeface="Times New Roman" pitchFamily="18" charset="0"/>
                        </a:rPr>
                        <a:t>m/is/are</a:t>
                      </a:r>
                      <a:r>
                        <a:rPr lang="en-US" sz="2400" baseline="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txBody>
                  <a:tcPr/>
                </a:tc>
                <a:tc>
                  <a:txBody>
                    <a:bodyPr/>
                    <a:lstStyle/>
                    <a:p>
                      <a:endParaRPr lang="en-US" dirty="0"/>
                    </a:p>
                  </a:txBody>
                  <a:tcPr/>
                </a:tc>
              </a:tr>
              <a:tr h="1008529">
                <a:tc>
                  <a:txBody>
                    <a:bodyPr/>
                    <a:lstStyle/>
                    <a:p>
                      <a:r>
                        <a:rPr lang="en-US" sz="2400" dirty="0" err="1" smtClean="0">
                          <a:latin typeface="Times New Roman" pitchFamily="18" charset="0"/>
                          <a:cs typeface="Times New Roman" pitchFamily="18" charset="0"/>
                        </a:rPr>
                        <a:t>Có</a:t>
                      </a:r>
                      <a:r>
                        <a:rPr lang="en-US" sz="2400" baseline="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will, can, could, should</a:t>
                      </a:r>
                      <a:endParaRPr lang="en-US" sz="2400" dirty="0">
                        <a:latin typeface="Times New Roman" pitchFamily="18" charset="0"/>
                        <a:cs typeface="Times New Roman" pitchFamily="18" charset="0"/>
                      </a:endParaRPr>
                    </a:p>
                  </a:txBody>
                  <a:tcPr/>
                </a:tc>
                <a:tc>
                  <a:txBody>
                    <a:bodyPr/>
                    <a:lstStyle/>
                    <a:p>
                      <a:endParaRPr lang="en-US" dirty="0"/>
                    </a:p>
                  </a:txBody>
                  <a:tcPr/>
                </a:tc>
              </a:tr>
            </a:tbl>
          </a:graphicData>
        </a:graphic>
      </p:graphicFrame>
      <p:sp>
        <p:nvSpPr>
          <p:cNvPr id="8" name="TextBox 7"/>
          <p:cNvSpPr txBox="1"/>
          <p:nvPr/>
        </p:nvSpPr>
        <p:spPr>
          <a:xfrm>
            <a:off x="3909786" y="2365830"/>
            <a:ext cx="5078350" cy="461665"/>
          </a:xfrm>
          <a:prstGeom prst="rect">
            <a:avLst/>
          </a:prstGeom>
          <a:noFill/>
        </p:spPr>
        <p:txBody>
          <a:bodyPr wrap="square" rtlCol="0">
            <a:spAutoFit/>
          </a:bodyPr>
          <a:lstStyle/>
          <a:p>
            <a:r>
              <a:rPr lang="en-US" sz="2400" dirty="0">
                <a:latin typeface="Times New Roman" pitchFamily="18" charset="0"/>
                <a:cs typeface="Times New Roman" pitchFamily="18" charset="0"/>
                <a:sym typeface="Wingdings" pitchFamily="2" charset="2"/>
              </a:rPr>
              <a:t> ta </a:t>
            </a:r>
            <a:r>
              <a:rPr lang="en-US" sz="2400" dirty="0" err="1">
                <a:latin typeface="Times New Roman" pitchFamily="18" charset="0"/>
                <a:cs typeface="Times New Roman" pitchFamily="18" charset="0"/>
                <a:sym typeface="Wingdings" pitchFamily="2" charset="2"/>
              </a:rPr>
              <a:t>thêm</a:t>
            </a:r>
            <a:r>
              <a:rPr lang="en-US" sz="2400" dirty="0">
                <a:latin typeface="Times New Roman" pitchFamily="18" charset="0"/>
                <a:cs typeface="Times New Roman" pitchFamily="18" charset="0"/>
                <a:sym typeface="Wingdings" pitchFamily="2" charset="2"/>
              </a:rPr>
              <a:t> ‘do’ </a:t>
            </a:r>
            <a:r>
              <a:rPr lang="en-US" sz="2400" dirty="0" err="1">
                <a:latin typeface="Times New Roman" pitchFamily="18" charset="0"/>
                <a:cs typeface="Times New Roman" pitchFamily="18" charset="0"/>
                <a:sym typeface="Wingdings" pitchFamily="2" charset="2"/>
              </a:rPr>
              <a:t>vào</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trước</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chủ</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ngữ</a:t>
            </a:r>
            <a:endParaRPr lang="en-US" sz="2400" dirty="0">
              <a:latin typeface="Times New Roman" pitchFamily="18" charset="0"/>
              <a:cs typeface="Times New Roman" pitchFamily="18" charset="0"/>
            </a:endParaRPr>
          </a:p>
        </p:txBody>
      </p:sp>
      <p:sp>
        <p:nvSpPr>
          <p:cNvPr id="9" name="TextBox 8"/>
          <p:cNvSpPr txBox="1"/>
          <p:nvPr/>
        </p:nvSpPr>
        <p:spPr>
          <a:xfrm>
            <a:off x="3838864" y="2944390"/>
            <a:ext cx="5228936" cy="461665"/>
          </a:xfrm>
          <a:prstGeom prst="rect">
            <a:avLst/>
          </a:prstGeom>
          <a:noFill/>
        </p:spPr>
        <p:txBody>
          <a:bodyPr wrap="square" rtlCol="0">
            <a:spAutoFit/>
          </a:bodyPr>
          <a:lstStyle/>
          <a:p>
            <a:r>
              <a:rPr lang="en-US" sz="2400" dirty="0">
                <a:latin typeface="Times New Roman" pitchFamily="18" charset="0"/>
                <a:cs typeface="Times New Roman" pitchFamily="18" charset="0"/>
                <a:sym typeface="Wingdings" pitchFamily="2" charset="2"/>
              </a:rPr>
              <a:t> ta </a:t>
            </a:r>
            <a:r>
              <a:rPr lang="en-US" sz="2400" dirty="0" err="1">
                <a:latin typeface="Times New Roman" pitchFamily="18" charset="0"/>
                <a:cs typeface="Times New Roman" pitchFamily="18" charset="0"/>
                <a:sym typeface="Wingdings" pitchFamily="2" charset="2"/>
              </a:rPr>
              <a:t>thêm’does</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vào</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trước</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chủ</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ngữ</a:t>
            </a:r>
            <a:endParaRPr lang="en-US" sz="2400" dirty="0">
              <a:latin typeface="Times New Roman" pitchFamily="18" charset="0"/>
              <a:cs typeface="Times New Roman" pitchFamily="18" charset="0"/>
            </a:endParaRPr>
          </a:p>
        </p:txBody>
      </p:sp>
      <p:sp>
        <p:nvSpPr>
          <p:cNvPr id="12" name="TextBox 11"/>
          <p:cNvSpPr txBox="1"/>
          <p:nvPr/>
        </p:nvSpPr>
        <p:spPr>
          <a:xfrm>
            <a:off x="3827978" y="3505200"/>
            <a:ext cx="5228936" cy="461665"/>
          </a:xfrm>
          <a:prstGeom prst="rect">
            <a:avLst/>
          </a:prstGeom>
          <a:noFill/>
        </p:spPr>
        <p:txBody>
          <a:bodyPr wrap="square" rtlCol="0">
            <a:spAutoFit/>
          </a:bodyPr>
          <a:lstStyle/>
          <a:p>
            <a:r>
              <a:rPr lang="en-US" sz="2400" dirty="0">
                <a:latin typeface="Times New Roman" pitchFamily="18" charset="0"/>
                <a:cs typeface="Times New Roman" pitchFamily="18" charset="0"/>
                <a:sym typeface="Wingdings" pitchFamily="2" charset="2"/>
              </a:rPr>
              <a:t> ta </a:t>
            </a:r>
            <a:r>
              <a:rPr lang="en-US" sz="2400" dirty="0" err="1">
                <a:latin typeface="Times New Roman" pitchFamily="18" charset="0"/>
                <a:cs typeface="Times New Roman" pitchFamily="18" charset="0"/>
                <a:sym typeface="Wingdings" pitchFamily="2" charset="2"/>
              </a:rPr>
              <a:t>thêm’did</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vào</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trước</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chủ</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ngữ</a:t>
            </a:r>
            <a:r>
              <a:rPr lang="en-US" sz="2400" dirty="0">
                <a:latin typeface="Times New Roman" pitchFamily="18" charset="0"/>
                <a:cs typeface="Times New Roman" pitchFamily="18" charset="0"/>
              </a:rPr>
              <a:t> </a:t>
            </a:r>
          </a:p>
        </p:txBody>
      </p:sp>
      <p:sp>
        <p:nvSpPr>
          <p:cNvPr id="13" name="TextBox 12"/>
          <p:cNvSpPr txBox="1"/>
          <p:nvPr/>
        </p:nvSpPr>
        <p:spPr>
          <a:xfrm>
            <a:off x="3813464" y="4082142"/>
            <a:ext cx="5228936" cy="461665"/>
          </a:xfrm>
          <a:prstGeom prst="rect">
            <a:avLst/>
          </a:prstGeom>
          <a:noFill/>
        </p:spPr>
        <p:txBody>
          <a:bodyPr wrap="square" rtlCol="0">
            <a:spAutoFit/>
          </a:bodyPr>
          <a:lstStyle/>
          <a:p>
            <a:r>
              <a:rPr lang="en-US" sz="2400" dirty="0">
                <a:latin typeface="Times New Roman" pitchFamily="18" charset="0"/>
                <a:cs typeface="Times New Roman" pitchFamily="18" charset="0"/>
                <a:sym typeface="Wingdings" pitchFamily="2" charset="2"/>
              </a:rPr>
              <a:t> Ta </a:t>
            </a:r>
            <a:r>
              <a:rPr lang="en-US" sz="2400" dirty="0" err="1">
                <a:latin typeface="Times New Roman" pitchFamily="18" charset="0"/>
                <a:cs typeface="Times New Roman" pitchFamily="18" charset="0"/>
                <a:sym typeface="Wingdings" pitchFamily="2" charset="2"/>
              </a:rPr>
              <a:t>đảo</a:t>
            </a:r>
            <a:r>
              <a:rPr lang="en-US" sz="2400" dirty="0">
                <a:latin typeface="Times New Roman" pitchFamily="18" charset="0"/>
                <a:cs typeface="Times New Roman" pitchFamily="18" charset="0"/>
                <a:sym typeface="Wingdings" pitchFamily="2" charset="2"/>
              </a:rPr>
              <a:t> am/ is/ are </a:t>
            </a:r>
            <a:r>
              <a:rPr lang="en-US" sz="2400" dirty="0" err="1">
                <a:latin typeface="Times New Roman" pitchFamily="18" charset="0"/>
                <a:cs typeface="Times New Roman" pitchFamily="18" charset="0"/>
                <a:sym typeface="Wingdings" pitchFamily="2" charset="2"/>
              </a:rPr>
              <a:t>lên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trước</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chủ</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ngữ</a:t>
            </a:r>
            <a:endParaRPr lang="en-US" sz="2400" dirty="0">
              <a:latin typeface="Times New Roman" pitchFamily="18" charset="0"/>
              <a:cs typeface="Times New Roman" pitchFamily="18" charset="0"/>
            </a:endParaRPr>
          </a:p>
        </p:txBody>
      </p:sp>
      <p:sp>
        <p:nvSpPr>
          <p:cNvPr id="14" name="TextBox 13"/>
          <p:cNvSpPr txBox="1"/>
          <p:nvPr/>
        </p:nvSpPr>
        <p:spPr>
          <a:xfrm>
            <a:off x="3813464" y="4648200"/>
            <a:ext cx="5228936" cy="830997"/>
          </a:xfrm>
          <a:prstGeom prst="rect">
            <a:avLst/>
          </a:prstGeom>
          <a:noFill/>
        </p:spPr>
        <p:txBody>
          <a:bodyPr wrap="square" rtlCol="0">
            <a:spAutoFit/>
          </a:bodyPr>
          <a:lstStyle/>
          <a:p>
            <a:r>
              <a:rPr lang="en-US" sz="2400" dirty="0">
                <a:latin typeface="Times New Roman" pitchFamily="18" charset="0"/>
                <a:cs typeface="Times New Roman" pitchFamily="18" charset="0"/>
                <a:sym typeface="Wingdings" pitchFamily="2" charset="2"/>
              </a:rPr>
              <a:t> Ta </a:t>
            </a:r>
            <a:r>
              <a:rPr lang="en-US" sz="2400" dirty="0" err="1">
                <a:latin typeface="Times New Roman" pitchFamily="18" charset="0"/>
                <a:cs typeface="Times New Roman" pitchFamily="18" charset="0"/>
                <a:sym typeface="Wingdings" pitchFamily="2" charset="2"/>
              </a:rPr>
              <a:t>đảo</a:t>
            </a:r>
            <a:r>
              <a:rPr lang="en-US" sz="2400" dirty="0">
                <a:latin typeface="Times New Roman" pitchFamily="18" charset="0"/>
                <a:cs typeface="Times New Roman" pitchFamily="18" charset="0"/>
                <a:sym typeface="Wingdings" pitchFamily="2" charset="2"/>
              </a:rPr>
              <a:t> </a:t>
            </a:r>
            <a:r>
              <a:rPr lang="en-US" sz="2400" dirty="0">
                <a:latin typeface="Times New Roman" pitchFamily="18" charset="0"/>
                <a:cs typeface="Times New Roman" pitchFamily="18" charset="0"/>
              </a:rPr>
              <a:t>will/ can/ could/ should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p>
        </p:txBody>
      </p:sp>
      <p:sp>
        <p:nvSpPr>
          <p:cNvPr id="15" name="TextBox 14"/>
          <p:cNvSpPr txBox="1"/>
          <p:nvPr/>
        </p:nvSpPr>
        <p:spPr>
          <a:xfrm>
            <a:off x="304800" y="5791200"/>
            <a:ext cx="8839200" cy="830997"/>
          </a:xfrm>
          <a:prstGeom prst="rect">
            <a:avLst/>
          </a:prstGeom>
          <a:noFill/>
        </p:spPr>
        <p:txBody>
          <a:bodyPr wrap="square" rtlCol="0">
            <a:spAutoFit/>
          </a:bodyPr>
          <a:lstStyle/>
          <a:p>
            <a:r>
              <a:rPr lang="en-US" sz="2400" dirty="0" err="1" smtClean="0">
                <a:solidFill>
                  <a:srgbClr val="FF0000"/>
                </a:solidFill>
                <a:latin typeface="Times New Roman" pitchFamily="18" charset="0"/>
                <a:cs typeface="Times New Roman" pitchFamily="18" charset="0"/>
              </a:rPr>
              <a:t>Đối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với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thì</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hiện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tại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đơn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và</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quá</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khứ</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đơn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động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từ</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trong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câu</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hỏi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luôn</a:t>
            </a:r>
            <a:r>
              <a:rPr lang="en-US" sz="2400" dirty="0" smtClean="0">
                <a:solidFill>
                  <a:srgbClr val="FF0000"/>
                </a:solidFill>
                <a:latin typeface="Times New Roman" pitchFamily="18" charset="0"/>
                <a:cs typeface="Times New Roman" pitchFamily="18" charset="0"/>
              </a:rPr>
              <a:t> ở </a:t>
            </a:r>
            <a:r>
              <a:rPr lang="en-US" sz="2400" dirty="0" err="1" smtClean="0">
                <a:solidFill>
                  <a:srgbClr val="FF0000"/>
                </a:solidFill>
                <a:latin typeface="Times New Roman" pitchFamily="18" charset="0"/>
                <a:cs typeface="Times New Roman" pitchFamily="18" charset="0"/>
              </a:rPr>
              <a:t>dạng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nguyên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thể</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8171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P spid="1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0513" y="48491"/>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52400" y="1074003"/>
            <a:ext cx="9144000" cy="830997"/>
          </a:xfrm>
          <a:prstGeom prst="rect">
            <a:avLst/>
          </a:prstGeom>
          <a:noFill/>
        </p:spPr>
        <p:txBody>
          <a:bodyPr wrap="square" rtlCol="0">
            <a:spAutoFit/>
          </a:bodyPr>
          <a:lstStyle/>
          <a:p>
            <a:r>
              <a:rPr lang="en-US" sz="2400" dirty="0">
                <a:latin typeface="Times New Roman" pitchFamily="18" charset="0"/>
                <a:cs typeface="Times New Roman" pitchFamily="18" charset="0"/>
              </a:rPr>
              <a:t>1. Most of my classmates go to school </a:t>
            </a:r>
            <a:r>
              <a:rPr lang="en-US" sz="2400" u="sng" dirty="0">
                <a:solidFill>
                  <a:srgbClr val="FF0000"/>
                </a:solidFill>
                <a:latin typeface="Times New Roman" pitchFamily="18" charset="0"/>
                <a:cs typeface="Times New Roman" pitchFamily="18" charset="0"/>
              </a:rPr>
              <a:t>by bicycle </a:t>
            </a:r>
            <a:r>
              <a:rPr lang="en-US" sz="2400" dirty="0" smtClean="0">
                <a:latin typeface="Times New Roman" pitchFamily="18" charset="0"/>
                <a:cs typeface="Times New Roman" pitchFamily="18" charset="0"/>
              </a:rPr>
              <a:t>____________________________________________________</a:t>
            </a:r>
            <a:endParaRPr lang="en-US" sz="2400" dirty="0">
              <a:latin typeface="Times New Roman" pitchFamily="18" charset="0"/>
              <a:cs typeface="Times New Roman" pitchFamily="18" charset="0"/>
            </a:endParaRPr>
          </a:p>
        </p:txBody>
      </p:sp>
      <p:sp>
        <p:nvSpPr>
          <p:cNvPr id="6" name="TextBox 5"/>
          <p:cNvSpPr txBox="1"/>
          <p:nvPr/>
        </p:nvSpPr>
        <p:spPr>
          <a:xfrm>
            <a:off x="0" y="2057400"/>
            <a:ext cx="9144000" cy="830997"/>
          </a:xfrm>
          <a:prstGeom prst="rect">
            <a:avLst/>
          </a:prstGeom>
          <a:noFill/>
        </p:spPr>
        <p:txBody>
          <a:bodyPr wrap="square" rtlCol="0">
            <a:spAutoFit/>
          </a:bodyPr>
          <a:lstStyle/>
          <a:p>
            <a:r>
              <a:rPr lang="en-US" sz="2400" dirty="0">
                <a:latin typeface="Times New Roman" pitchFamily="18" charset="0"/>
                <a:cs typeface="Times New Roman" pitchFamily="18" charset="0"/>
              </a:rPr>
              <a:t>2. It is about </a:t>
            </a:r>
            <a:r>
              <a:rPr lang="en-US" sz="2400" u="sng" dirty="0">
                <a:solidFill>
                  <a:srgbClr val="FF0000"/>
                </a:solidFill>
                <a:latin typeface="Times New Roman" pitchFamily="18" charset="0"/>
                <a:cs typeface="Times New Roman" pitchFamily="18" charset="0"/>
              </a:rPr>
              <a:t>three </a:t>
            </a:r>
            <a:r>
              <a:rPr lang="en-US" sz="2400" u="sng" dirty="0" err="1">
                <a:solidFill>
                  <a:srgbClr val="FF0000"/>
                </a:solidFill>
                <a:latin typeface="Times New Roman" pitchFamily="18" charset="0"/>
                <a:cs typeface="Times New Roman" pitchFamily="18" charset="0"/>
              </a:rPr>
              <a:t>kilometres</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from my house to the nearest town</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_______________________________________________________</a:t>
            </a:r>
            <a:endParaRPr lang="en-US" sz="2400" dirty="0">
              <a:latin typeface="Times New Roman" pitchFamily="18" charset="0"/>
              <a:cs typeface="Times New Roman" pitchFamily="18" charset="0"/>
            </a:endParaRPr>
          </a:p>
        </p:txBody>
      </p:sp>
      <p:sp>
        <p:nvSpPr>
          <p:cNvPr id="7" name="TextBox 6"/>
          <p:cNvSpPr txBox="1"/>
          <p:nvPr/>
        </p:nvSpPr>
        <p:spPr>
          <a:xfrm>
            <a:off x="29029" y="2855416"/>
            <a:ext cx="9144000" cy="830997"/>
          </a:xfrm>
          <a:prstGeom prst="rect">
            <a:avLst/>
          </a:prstGeom>
          <a:noFill/>
        </p:spPr>
        <p:txBody>
          <a:bodyPr wrap="square" rtlCol="0">
            <a:spAutoFit/>
          </a:bodyPr>
          <a:lstStyle/>
          <a:p>
            <a:r>
              <a:rPr lang="en-US" sz="2400" dirty="0">
                <a:latin typeface="Times New Roman" pitchFamily="18" charset="0"/>
                <a:cs typeface="Times New Roman" pitchFamily="18" charset="0"/>
              </a:rPr>
              <a:t>3. </a:t>
            </a:r>
            <a:r>
              <a:rPr lang="en-US" sz="2400" u="sng" dirty="0">
                <a:solidFill>
                  <a:srgbClr val="FF0000"/>
                </a:solidFill>
                <a:latin typeface="Times New Roman" pitchFamily="18" charset="0"/>
                <a:cs typeface="Times New Roman" pitchFamily="18" charset="0"/>
              </a:rPr>
              <a:t>The students</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are leaning road signs in the </a:t>
            </a:r>
            <a:r>
              <a:rPr lang="en-US" sz="2400" dirty="0" smtClean="0">
                <a:latin typeface="Times New Roman" pitchFamily="18" charset="0"/>
                <a:cs typeface="Times New Roman" pitchFamily="18" charset="0"/>
              </a:rPr>
              <a:t>schoolyard. </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____________________________________________________</a:t>
            </a:r>
            <a:endParaRPr lang="en-US" sz="2400" dirty="0">
              <a:latin typeface="Times New Roman" pitchFamily="18" charset="0"/>
              <a:cs typeface="Times New Roman" pitchFamily="18" charset="0"/>
            </a:endParaRPr>
          </a:p>
        </p:txBody>
      </p:sp>
      <p:sp>
        <p:nvSpPr>
          <p:cNvPr id="8" name="TextBox 7"/>
          <p:cNvSpPr txBox="1"/>
          <p:nvPr/>
        </p:nvSpPr>
        <p:spPr>
          <a:xfrm>
            <a:off x="0" y="3657600"/>
            <a:ext cx="9144000" cy="830997"/>
          </a:xfrm>
          <a:prstGeom prst="rect">
            <a:avLst/>
          </a:prstGeom>
          <a:noFill/>
        </p:spPr>
        <p:txBody>
          <a:bodyPr wrap="square" rtlCol="0">
            <a:spAutoFit/>
          </a:bodyPr>
          <a:lstStyle/>
          <a:p>
            <a:r>
              <a:rPr lang="en-US" sz="2400" dirty="0">
                <a:latin typeface="Times New Roman" pitchFamily="18" charset="0"/>
                <a:cs typeface="Times New Roman" pitchFamily="18" charset="0"/>
              </a:rPr>
              <a:t>4. There are often traffic jams in the city </a:t>
            </a:r>
            <a:r>
              <a:rPr lang="en-US" sz="2400" dirty="0" err="1">
                <a:latin typeface="Times New Roman" pitchFamily="18" charset="0"/>
                <a:cs typeface="Times New Roman" pitchFamily="18" charset="0"/>
              </a:rPr>
              <a:t>centre</a:t>
            </a:r>
            <a:r>
              <a:rPr lang="en-US" sz="2400" dirty="0">
                <a:latin typeface="Times New Roman" pitchFamily="18" charset="0"/>
                <a:cs typeface="Times New Roman" pitchFamily="18" charset="0"/>
              </a:rPr>
              <a:t> </a:t>
            </a:r>
            <a:r>
              <a:rPr lang="en-US" sz="2400" u="sng" dirty="0">
                <a:solidFill>
                  <a:srgbClr val="FF0000"/>
                </a:solidFill>
                <a:latin typeface="Times New Roman" pitchFamily="18" charset="0"/>
                <a:cs typeface="Times New Roman" pitchFamily="18" charset="0"/>
              </a:rPr>
              <a:t>in the rush </a:t>
            </a:r>
            <a:r>
              <a:rPr lang="en-US" sz="2400" u="sng" dirty="0" smtClean="0">
                <a:solidFill>
                  <a:srgbClr val="FF0000"/>
                </a:solidFill>
                <a:latin typeface="Times New Roman" pitchFamily="18" charset="0"/>
                <a:cs typeface="Times New Roman" pitchFamily="18" charset="0"/>
              </a:rPr>
              <a:t>hour</a:t>
            </a:r>
            <a:r>
              <a:rPr lang="en-US" sz="2400" u="sng" dirty="0" smtClean="0">
                <a:latin typeface="Times New Roman" pitchFamily="18" charset="0"/>
                <a:cs typeface="Times New Roman" pitchFamily="18" charset="0"/>
              </a:rPr>
              <a:t>.</a:t>
            </a:r>
            <a:r>
              <a:rPr lang="en-US" sz="2400" spc="-40" dirty="0" smtClean="0">
                <a:latin typeface="Times New Roman" pitchFamily="18" charset="0"/>
                <a:cs typeface="Times New Roman" pitchFamily="18" charset="0"/>
              </a:rPr>
              <a:t> </a:t>
            </a:r>
            <a:endParaRPr lang="en-US" sz="2400" spc="-4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____________________________________________________</a:t>
            </a:r>
            <a:endParaRPr lang="en-US" sz="2400" dirty="0">
              <a:latin typeface="Times New Roman" pitchFamily="18" charset="0"/>
              <a:cs typeface="Times New Roman" pitchFamily="18" charset="0"/>
            </a:endParaRPr>
          </a:p>
        </p:txBody>
      </p:sp>
      <p:sp>
        <p:nvSpPr>
          <p:cNvPr id="9" name="TextBox 8"/>
          <p:cNvSpPr txBox="1"/>
          <p:nvPr/>
        </p:nvSpPr>
        <p:spPr>
          <a:xfrm>
            <a:off x="228600" y="4419600"/>
            <a:ext cx="9144000" cy="830997"/>
          </a:xfrm>
          <a:prstGeom prst="rect">
            <a:avLst/>
          </a:prstGeom>
          <a:noFill/>
        </p:spPr>
        <p:txBody>
          <a:bodyPr wrap="square" rtlCol="0">
            <a:spAutoFit/>
          </a:bodyPr>
          <a:lstStyle/>
          <a:p>
            <a:r>
              <a:rPr lang="en-US" sz="2400" dirty="0">
                <a:latin typeface="Times New Roman" pitchFamily="18" charset="0"/>
                <a:cs typeface="Times New Roman" pitchFamily="18" charset="0"/>
              </a:rPr>
              <a:t>5. My father used to go fishing </a:t>
            </a:r>
            <a:r>
              <a:rPr lang="en-US" sz="2400" u="sng" dirty="0">
                <a:solidFill>
                  <a:srgbClr val="FF0000"/>
                </a:solidFill>
                <a:latin typeface="Times New Roman" pitchFamily="18" charset="0"/>
                <a:cs typeface="Times New Roman" pitchFamily="18" charset="0"/>
              </a:rPr>
              <a:t>in the pond near the woods</a:t>
            </a:r>
            <a:r>
              <a:rPr lang="en-US" sz="2400" dirty="0" smtClean="0">
                <a:solidFill>
                  <a:srgbClr val="FF0000"/>
                </a:solidFill>
                <a:latin typeface="Times New Roman" pitchFamily="18" charset="0"/>
                <a:cs typeface="Times New Roman" pitchFamily="18" charset="0"/>
              </a:rPr>
              <a:t>. </a:t>
            </a:r>
            <a:endParaRPr lang="en-US" sz="2400" dirty="0">
              <a:solidFill>
                <a:srgbClr val="FF0000"/>
              </a:solidFill>
              <a:latin typeface="Times New Roman" pitchFamily="18" charset="0"/>
              <a:cs typeface="Times New Roman" pitchFamily="18" charset="0"/>
            </a:endParaRPr>
          </a:p>
          <a:p>
            <a:r>
              <a:rPr lang="en-US" sz="2400" dirty="0" smtClean="0">
                <a:latin typeface="Times New Roman" pitchFamily="18" charset="0"/>
                <a:cs typeface="Times New Roman" pitchFamily="18" charset="0"/>
              </a:rPr>
              <a:t>____________________________________________________</a:t>
            </a:r>
            <a:endParaRPr lang="en-US" sz="2400" dirty="0">
              <a:latin typeface="Times New Roman" pitchFamily="18" charset="0"/>
              <a:cs typeface="Times New Roman" pitchFamily="18" charset="0"/>
            </a:endParaRPr>
          </a:p>
        </p:txBody>
      </p:sp>
      <p:sp>
        <p:nvSpPr>
          <p:cNvPr id="10" name="TextBox 9"/>
          <p:cNvSpPr txBox="1"/>
          <p:nvPr/>
        </p:nvSpPr>
        <p:spPr>
          <a:xfrm>
            <a:off x="457200" y="5228826"/>
            <a:ext cx="9144000" cy="1200329"/>
          </a:xfrm>
          <a:prstGeom prst="rect">
            <a:avLst/>
          </a:prstGeom>
          <a:noFill/>
        </p:spPr>
        <p:txBody>
          <a:bodyPr wrap="square" rtlCol="0">
            <a:spAutoFit/>
          </a:bodyPr>
          <a:lstStyle/>
          <a:p>
            <a:r>
              <a:rPr lang="en-US" sz="2400" dirty="0">
                <a:latin typeface="Times New Roman" pitchFamily="18" charset="0"/>
                <a:cs typeface="Times New Roman" pitchFamily="18" charset="0"/>
              </a:rPr>
              <a:t>6.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usually rides his motorbike </a:t>
            </a:r>
            <a:r>
              <a:rPr lang="en-US" sz="2400" u="sng" dirty="0">
                <a:latin typeface="Times New Roman" pitchFamily="18" charset="0"/>
                <a:cs typeface="Times New Roman" pitchFamily="18" charset="0"/>
              </a:rPr>
              <a:t>very carefully</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____________________________________________________</a:t>
            </a:r>
          </a:p>
          <a:p>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11" name="TextBox 10"/>
          <p:cNvSpPr txBox="1"/>
          <p:nvPr/>
        </p:nvSpPr>
        <p:spPr>
          <a:xfrm>
            <a:off x="938644" y="476979"/>
            <a:ext cx="852227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I. Make </a:t>
            </a:r>
            <a:r>
              <a:rPr lang="en-US" sz="2400" b="1" dirty="0">
                <a:latin typeface="Times New Roman" pitchFamily="18" charset="0"/>
                <a:cs typeface="Times New Roman" pitchFamily="18" charset="0"/>
              </a:rPr>
              <a:t>questions for the underlined part in each sentence. </a:t>
            </a:r>
            <a:endParaRPr lang="en-US" sz="2400" dirty="0">
              <a:latin typeface="Times New Roman" pitchFamily="18" charset="0"/>
              <a:cs typeface="Times New Roman" pitchFamily="18" charset="0"/>
            </a:endParaRPr>
          </a:p>
        </p:txBody>
      </p:sp>
      <p:sp>
        <p:nvSpPr>
          <p:cNvPr id="3" name="TextBox 2"/>
          <p:cNvSpPr txBox="1"/>
          <p:nvPr/>
        </p:nvSpPr>
        <p:spPr>
          <a:xfrm>
            <a:off x="533400" y="1471045"/>
            <a:ext cx="81534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How</a:t>
            </a:r>
            <a:endParaRPr lang="en-US" sz="2400" dirty="0">
              <a:latin typeface="Times New Roman" pitchFamily="18" charset="0"/>
              <a:cs typeface="Times New Roman" pitchFamily="18" charset="0"/>
            </a:endParaRPr>
          </a:p>
        </p:txBody>
      </p:sp>
      <p:sp>
        <p:nvSpPr>
          <p:cNvPr id="12" name="TextBox 11"/>
          <p:cNvSpPr txBox="1"/>
          <p:nvPr/>
        </p:nvSpPr>
        <p:spPr>
          <a:xfrm>
            <a:off x="304800" y="2426732"/>
            <a:ext cx="66294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How far</a:t>
            </a:r>
            <a:endParaRPr lang="en-US" sz="2400" dirty="0">
              <a:latin typeface="Times New Roman" pitchFamily="18" charset="0"/>
              <a:cs typeface="Times New Roman" pitchFamily="18" charset="0"/>
            </a:endParaRPr>
          </a:p>
        </p:txBody>
      </p:sp>
      <p:sp>
        <p:nvSpPr>
          <p:cNvPr id="13" name="TextBox 12"/>
          <p:cNvSpPr txBox="1"/>
          <p:nvPr/>
        </p:nvSpPr>
        <p:spPr>
          <a:xfrm>
            <a:off x="304800" y="3244425"/>
            <a:ext cx="757324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Who </a:t>
            </a:r>
            <a:endParaRPr lang="en-US" sz="2400" dirty="0">
              <a:latin typeface="Times New Roman" pitchFamily="18" charset="0"/>
              <a:cs typeface="Times New Roman" pitchFamily="18" charset="0"/>
            </a:endParaRPr>
          </a:p>
        </p:txBody>
      </p:sp>
      <p:sp>
        <p:nvSpPr>
          <p:cNvPr id="14" name="TextBox 13"/>
          <p:cNvSpPr txBox="1"/>
          <p:nvPr/>
        </p:nvSpPr>
        <p:spPr>
          <a:xfrm>
            <a:off x="297872" y="4026932"/>
            <a:ext cx="784167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When</a:t>
            </a:r>
            <a:endParaRPr lang="en-US" sz="2400" dirty="0">
              <a:latin typeface="Times New Roman" pitchFamily="18" charset="0"/>
              <a:cs typeface="Times New Roman" pitchFamily="18" charset="0"/>
            </a:endParaRPr>
          </a:p>
        </p:txBody>
      </p:sp>
      <p:sp>
        <p:nvSpPr>
          <p:cNvPr id="15" name="TextBox 14"/>
          <p:cNvSpPr txBox="1"/>
          <p:nvPr/>
        </p:nvSpPr>
        <p:spPr>
          <a:xfrm>
            <a:off x="297873" y="4796135"/>
            <a:ext cx="8846127"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Where</a:t>
            </a:r>
            <a:endParaRPr lang="en-US" sz="2400" dirty="0">
              <a:latin typeface="Times New Roman" pitchFamily="18" charset="0"/>
              <a:cs typeface="Times New Roman" pitchFamily="18" charset="0"/>
            </a:endParaRPr>
          </a:p>
        </p:txBody>
      </p:sp>
      <p:sp>
        <p:nvSpPr>
          <p:cNvPr id="16" name="TextBox 15"/>
          <p:cNvSpPr txBox="1"/>
          <p:nvPr/>
        </p:nvSpPr>
        <p:spPr>
          <a:xfrm>
            <a:off x="374073" y="5634335"/>
            <a:ext cx="8846127"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How</a:t>
            </a:r>
            <a:endParaRPr lang="en-US" sz="2400" dirty="0">
              <a:latin typeface="Times New Roman" pitchFamily="18" charset="0"/>
              <a:cs typeface="Times New Roman" pitchFamily="18" charset="0"/>
            </a:endParaRPr>
          </a:p>
        </p:txBody>
      </p:sp>
      <p:sp>
        <p:nvSpPr>
          <p:cNvPr id="17" name="TextBox 16"/>
          <p:cNvSpPr txBox="1"/>
          <p:nvPr/>
        </p:nvSpPr>
        <p:spPr>
          <a:xfrm>
            <a:off x="6283037" y="1066800"/>
            <a:ext cx="316576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chỉ</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phương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tiện</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18" name="TextBox 17"/>
          <p:cNvSpPr txBox="1"/>
          <p:nvPr/>
        </p:nvSpPr>
        <p:spPr>
          <a:xfrm>
            <a:off x="1295400" y="1464119"/>
            <a:ext cx="6698673" cy="461665"/>
          </a:xfrm>
          <a:prstGeom prst="rect">
            <a:avLst/>
          </a:prstGeom>
          <a:noFill/>
        </p:spPr>
        <p:txBody>
          <a:bodyPr wrap="square" rtlCol="0">
            <a:spAutoFit/>
          </a:bodyPr>
          <a:lstStyle/>
          <a:p>
            <a:r>
              <a:rPr lang="en-US" sz="2400" u="sng" dirty="0" smtClean="0">
                <a:latin typeface="Times New Roman" pitchFamily="18" charset="0"/>
                <a:cs typeface="Times New Roman" pitchFamily="18" charset="0"/>
              </a:rPr>
              <a:t>do</a:t>
            </a:r>
            <a:r>
              <a:rPr lang="en-US" sz="2400" dirty="0" smtClean="0">
                <a:latin typeface="Times New Roman" pitchFamily="18" charset="0"/>
                <a:cs typeface="Times New Roman" pitchFamily="18" charset="0"/>
              </a:rPr>
              <a:t> most of your classmates go to school?</a:t>
            </a:r>
            <a:endParaRPr lang="en-US" sz="2400" dirty="0">
              <a:latin typeface="Times New Roman" pitchFamily="18" charset="0"/>
              <a:cs typeface="Times New Roman" pitchFamily="18" charset="0"/>
            </a:endParaRPr>
          </a:p>
        </p:txBody>
      </p:sp>
      <p:cxnSp>
        <p:nvCxnSpPr>
          <p:cNvPr id="20" name="Straight Connector 19"/>
          <p:cNvCxnSpPr/>
          <p:nvPr/>
        </p:nvCxnSpPr>
        <p:spPr>
          <a:xfrm>
            <a:off x="3276600" y="1461791"/>
            <a:ext cx="453736" cy="0"/>
          </a:xfrm>
          <a:prstGeom prst="line">
            <a:avLst/>
          </a:prstGeom>
        </p:spPr>
        <p:style>
          <a:lnRef idx="3">
            <a:schemeClr val="accent2"/>
          </a:lnRef>
          <a:fillRef idx="0">
            <a:schemeClr val="accent2"/>
          </a:fillRef>
          <a:effectRef idx="2">
            <a:schemeClr val="accent2"/>
          </a:effectRef>
          <a:fontRef idx="minor">
            <a:schemeClr val="tx1"/>
          </a:fontRef>
        </p:style>
      </p:cxnSp>
      <p:sp>
        <p:nvSpPr>
          <p:cNvPr id="22" name="TextBox 21"/>
          <p:cNvSpPr txBox="1"/>
          <p:nvPr/>
        </p:nvSpPr>
        <p:spPr>
          <a:xfrm>
            <a:off x="-152400" y="1066800"/>
            <a:ext cx="644236" cy="461665"/>
          </a:xfrm>
          <a:prstGeom prst="rect">
            <a:avLst/>
          </a:prstGeom>
          <a:solidFill>
            <a:schemeClr val="accent5">
              <a:lumMod val="20000"/>
              <a:lumOff val="80000"/>
            </a:schemeClr>
          </a:solidFill>
        </p:spPr>
        <p:txBody>
          <a:bodyPr wrap="square" rtlCol="0">
            <a:spAutoFit/>
          </a:bodyPr>
          <a:lstStyle/>
          <a:p>
            <a:pPr algn="r"/>
            <a:r>
              <a:rPr lang="en-US" sz="2400" dirty="0" smtClean="0">
                <a:latin typeface="Times New Roman" pitchFamily="18" charset="0"/>
                <a:cs typeface="Times New Roman" pitchFamily="18" charset="0"/>
              </a:rPr>
              <a:t>do</a:t>
            </a:r>
            <a:endParaRPr lang="en-US" sz="2400" dirty="0">
              <a:latin typeface="Times New Roman" pitchFamily="18" charset="0"/>
              <a:cs typeface="Times New Roman" pitchFamily="18" charset="0"/>
            </a:endParaRPr>
          </a:p>
        </p:txBody>
      </p:sp>
      <p:sp>
        <p:nvSpPr>
          <p:cNvPr id="23" name="TextBox 22"/>
          <p:cNvSpPr txBox="1"/>
          <p:nvPr/>
        </p:nvSpPr>
        <p:spPr>
          <a:xfrm>
            <a:off x="6833753" y="2373451"/>
            <a:ext cx="316576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chỉ</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khoảng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cách</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24" name="Oval 23"/>
          <p:cNvSpPr/>
          <p:nvPr/>
        </p:nvSpPr>
        <p:spPr>
          <a:xfrm>
            <a:off x="640773" y="2057400"/>
            <a:ext cx="381000" cy="4616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968837" y="2809249"/>
            <a:ext cx="316576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chỉ</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người</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32" name="Oval 31"/>
          <p:cNvSpPr/>
          <p:nvPr/>
        </p:nvSpPr>
        <p:spPr>
          <a:xfrm>
            <a:off x="1097448" y="3658912"/>
            <a:ext cx="571500" cy="4154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Curved Right Arrow 32"/>
          <p:cNvSpPr/>
          <p:nvPr/>
        </p:nvSpPr>
        <p:spPr>
          <a:xfrm rot="5400000">
            <a:off x="652122" y="3036322"/>
            <a:ext cx="383232" cy="1162050"/>
          </a:xfrm>
          <a:prstGeom prst="curvedRightArrow">
            <a:avLst/>
          </a:prstGeom>
          <a:solidFill>
            <a:schemeClr val="accent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p:cNvSpPr txBox="1"/>
          <p:nvPr/>
        </p:nvSpPr>
        <p:spPr>
          <a:xfrm>
            <a:off x="1219200" y="3252459"/>
            <a:ext cx="7467600" cy="461665"/>
          </a:xfrm>
          <a:prstGeom prst="rect">
            <a:avLst/>
          </a:prstGeom>
          <a:noFill/>
        </p:spPr>
        <p:txBody>
          <a:bodyPr wrap="square" rtlCol="0">
            <a:spAutoFit/>
          </a:bodyPr>
          <a:lstStyle/>
          <a:p>
            <a:r>
              <a:rPr lang="en-US" sz="2400" dirty="0">
                <a:latin typeface="Times New Roman" pitchFamily="18" charset="0"/>
                <a:cs typeface="Times New Roman" pitchFamily="18" charset="0"/>
              </a:rPr>
              <a:t>are leaning road signs in the schoolyard?</a:t>
            </a:r>
          </a:p>
        </p:txBody>
      </p:sp>
      <p:sp>
        <p:nvSpPr>
          <p:cNvPr id="35" name="TextBox 34"/>
          <p:cNvSpPr txBox="1"/>
          <p:nvPr/>
        </p:nvSpPr>
        <p:spPr>
          <a:xfrm>
            <a:off x="1143000" y="4026932"/>
            <a:ext cx="64008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are</a:t>
            </a:r>
            <a:r>
              <a:rPr lang="en-US" sz="2400" dirty="0" smtClean="0">
                <a:latin typeface="Times New Roman" pitchFamily="18" charset="0"/>
                <a:cs typeface="Times New Roman" pitchFamily="18" charset="0"/>
              </a:rPr>
              <a:t> there </a:t>
            </a:r>
            <a:r>
              <a:rPr lang="en-US" sz="2400" dirty="0">
                <a:latin typeface="Times New Roman" pitchFamily="18" charset="0"/>
                <a:cs typeface="Times New Roman" pitchFamily="18" charset="0"/>
              </a:rPr>
              <a:t>often traffic jams in the city </a:t>
            </a:r>
            <a:r>
              <a:rPr lang="en-US" sz="2400" dirty="0" err="1">
                <a:latin typeface="Times New Roman" pitchFamily="18" charset="0"/>
                <a:cs typeface="Times New Roman" pitchFamily="18" charset="0"/>
              </a:rPr>
              <a:t>centre</a:t>
            </a:r>
            <a:r>
              <a:rPr lang="en-US" sz="2400" spc="-4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36" name="TextBox 35"/>
          <p:cNvSpPr txBox="1"/>
          <p:nvPr/>
        </p:nvSpPr>
        <p:spPr>
          <a:xfrm>
            <a:off x="7090063" y="4783245"/>
            <a:ext cx="209896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chỉ</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địa</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điểm</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37" name="Oval 36"/>
          <p:cNvSpPr/>
          <p:nvPr/>
        </p:nvSpPr>
        <p:spPr>
          <a:xfrm>
            <a:off x="2133600" y="4441760"/>
            <a:ext cx="457200" cy="4154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1219200" y="4796135"/>
            <a:ext cx="8127423"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spc="-40" dirty="0" smtClean="0">
                <a:latin typeface="Times New Roman" pitchFamily="18" charset="0"/>
                <a:cs typeface="Times New Roman" pitchFamily="18" charset="0"/>
              </a:rPr>
              <a:t>did your father use to go fishing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2" name="TextBox 41"/>
          <p:cNvSpPr txBox="1"/>
          <p:nvPr/>
        </p:nvSpPr>
        <p:spPr>
          <a:xfrm>
            <a:off x="1447800" y="2415064"/>
            <a:ext cx="6761677" cy="461665"/>
          </a:xfrm>
          <a:prstGeom prst="rect">
            <a:avLst/>
          </a:prstGeom>
          <a:noFill/>
        </p:spPr>
        <p:txBody>
          <a:bodyPr wrap="square" rtlCol="0">
            <a:spAutoFit/>
          </a:bodyPr>
          <a:lstStyle/>
          <a:p>
            <a:r>
              <a:rPr lang="en-US" sz="2400" b="1" u="sng" dirty="0" smtClean="0">
                <a:latin typeface="Times New Roman" pitchFamily="18" charset="0"/>
                <a:cs typeface="Times New Roman" pitchFamily="18" charset="0"/>
              </a:rPr>
              <a:t>is</a:t>
            </a:r>
            <a:r>
              <a:rPr lang="en-US" sz="2400" dirty="0" smtClean="0">
                <a:latin typeface="Times New Roman" pitchFamily="18" charset="0"/>
                <a:cs typeface="Times New Roman" pitchFamily="18" charset="0"/>
              </a:rPr>
              <a:t> it from your house to the nearest town?</a:t>
            </a:r>
            <a:endParaRPr lang="en-US" sz="2400" dirty="0">
              <a:latin typeface="Times New Roman" pitchFamily="18" charset="0"/>
              <a:cs typeface="Times New Roman" pitchFamily="18" charset="0"/>
            </a:endParaRPr>
          </a:p>
        </p:txBody>
      </p:sp>
      <p:sp>
        <p:nvSpPr>
          <p:cNvPr id="45" name="Oval 44"/>
          <p:cNvSpPr/>
          <p:nvPr/>
        </p:nvSpPr>
        <p:spPr>
          <a:xfrm>
            <a:off x="3006435" y="5257800"/>
            <a:ext cx="270165" cy="451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1059873" y="5634335"/>
            <a:ext cx="8846127"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does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usually </a:t>
            </a:r>
            <a:r>
              <a:rPr lang="en-US" sz="2400" dirty="0" smtClean="0">
                <a:latin typeface="Times New Roman" pitchFamily="18" charset="0"/>
                <a:cs typeface="Times New Roman" pitchFamily="18" charset="0"/>
              </a:rPr>
              <a:t>ride </a:t>
            </a:r>
            <a:r>
              <a:rPr lang="en-US" sz="2400" dirty="0">
                <a:latin typeface="Times New Roman" pitchFamily="18" charset="0"/>
                <a:cs typeface="Times New Roman" pitchFamily="18" charset="0"/>
              </a:rPr>
              <a:t>his motorbike?</a:t>
            </a:r>
          </a:p>
        </p:txBody>
      </p:sp>
      <p:sp>
        <p:nvSpPr>
          <p:cNvPr id="43" name="TextBox 42"/>
          <p:cNvSpPr txBox="1"/>
          <p:nvPr/>
        </p:nvSpPr>
        <p:spPr>
          <a:xfrm>
            <a:off x="7142017" y="3997151"/>
            <a:ext cx="2154384"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chỉ</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thời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gian</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44" name="TextBox 43"/>
          <p:cNvSpPr txBox="1"/>
          <p:nvPr/>
        </p:nvSpPr>
        <p:spPr>
          <a:xfrm>
            <a:off x="-34636" y="4410806"/>
            <a:ext cx="644236" cy="461665"/>
          </a:xfrm>
          <a:prstGeom prst="rect">
            <a:avLst/>
          </a:prstGeom>
          <a:solidFill>
            <a:schemeClr val="accent5">
              <a:lumMod val="20000"/>
              <a:lumOff val="80000"/>
            </a:schemeClr>
          </a:solidFill>
        </p:spPr>
        <p:txBody>
          <a:bodyPr wrap="square" rtlCol="0">
            <a:spAutoFit/>
          </a:bodyPr>
          <a:lstStyle/>
          <a:p>
            <a:pPr algn="r"/>
            <a:r>
              <a:rPr lang="en-US" sz="2400" dirty="0" smtClean="0">
                <a:latin typeface="Times New Roman" pitchFamily="18" charset="0"/>
                <a:cs typeface="Times New Roman" pitchFamily="18" charset="0"/>
              </a:rPr>
              <a:t>did</a:t>
            </a:r>
            <a:endParaRPr lang="en-US" sz="2400" dirty="0">
              <a:latin typeface="Times New Roman" pitchFamily="18" charset="0"/>
              <a:cs typeface="Times New Roman" pitchFamily="18" charset="0"/>
            </a:endParaRPr>
          </a:p>
        </p:txBody>
      </p:sp>
      <p:sp>
        <p:nvSpPr>
          <p:cNvPr id="48" name="TextBox 47"/>
          <p:cNvSpPr txBox="1"/>
          <p:nvPr/>
        </p:nvSpPr>
        <p:spPr>
          <a:xfrm>
            <a:off x="29029" y="5228109"/>
            <a:ext cx="777999" cy="461665"/>
          </a:xfrm>
          <a:prstGeom prst="rect">
            <a:avLst/>
          </a:prstGeom>
          <a:solidFill>
            <a:schemeClr val="accent5">
              <a:lumMod val="20000"/>
              <a:lumOff val="80000"/>
            </a:schemeClr>
          </a:solidFill>
        </p:spPr>
        <p:txBody>
          <a:bodyPr wrap="square" rtlCol="0">
            <a:spAutoFit/>
          </a:bodyPr>
          <a:lstStyle/>
          <a:p>
            <a:pPr algn="r"/>
            <a:r>
              <a:rPr lang="en-US" sz="2400" dirty="0" smtClean="0">
                <a:latin typeface="Times New Roman" pitchFamily="18" charset="0"/>
                <a:cs typeface="Times New Roman" pitchFamily="18" charset="0"/>
              </a:rPr>
              <a:t>does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13578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fade">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2"/>
                                        </p:tgtEl>
                                        <p:attrNameLst>
                                          <p:attrName>style.visibility</p:attrName>
                                        </p:attrNameLst>
                                      </p:cBhvr>
                                      <p:to>
                                        <p:strVal val="visible"/>
                                      </p:to>
                                    </p:set>
                                    <p:animEffect transition="in" filter="fade">
                                      <p:cBhvr>
                                        <p:cTn id="72" dur="500"/>
                                        <p:tgtEl>
                                          <p:spTgt spid="42"/>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fade">
                                      <p:cBhvr>
                                        <p:cTn id="77" dur="500"/>
                                        <p:tgtEl>
                                          <p:spTgt spid="31"/>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fade">
                                      <p:cBhvr>
                                        <p:cTn id="82" dur="500"/>
                                        <p:tgtEl>
                                          <p:spTgt spid="1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4"/>
                                        </p:tgtEl>
                                        <p:attrNameLst>
                                          <p:attrName>style.visibility</p:attrName>
                                        </p:attrNameLst>
                                      </p:cBhvr>
                                      <p:to>
                                        <p:strVal val="visible"/>
                                      </p:to>
                                    </p:set>
                                    <p:animEffect transition="in" filter="fade">
                                      <p:cBhvr>
                                        <p:cTn id="87" dur="500"/>
                                        <p:tgtEl>
                                          <p:spTgt spid="34"/>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fade">
                                      <p:cBhvr>
                                        <p:cTn id="92" dur="500"/>
                                        <p:tgtEl>
                                          <p:spTgt spid="43"/>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4"/>
                                        </p:tgtEl>
                                        <p:attrNameLst>
                                          <p:attrName>style.visibility</p:attrName>
                                        </p:attrNameLst>
                                      </p:cBhvr>
                                      <p:to>
                                        <p:strVal val="visible"/>
                                      </p:to>
                                    </p:set>
                                    <p:animEffect transition="in" filter="fade">
                                      <p:cBhvr>
                                        <p:cTn id="97" dur="500"/>
                                        <p:tgtEl>
                                          <p:spTgt spid="14"/>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fade">
                                      <p:cBhvr>
                                        <p:cTn id="102" dur="500"/>
                                        <p:tgtEl>
                                          <p:spTgt spid="32"/>
                                        </p:tgtEl>
                                      </p:cBhvr>
                                    </p:animEffect>
                                  </p:childTnLst>
                                </p:cTn>
                              </p:par>
                            </p:childTnLst>
                          </p:cTn>
                        </p:par>
                      </p:childTnLst>
                    </p:cTn>
                  </p:par>
                  <p:par>
                    <p:cTn id="103" fill="hold">
                      <p:stCondLst>
                        <p:cond delay="indefinite"/>
                      </p:stCondLst>
                      <p:childTnLst>
                        <p:par>
                          <p:cTn id="104" fill="hold">
                            <p:stCondLst>
                              <p:cond delay="0"/>
                            </p:stCondLst>
                            <p:childTnLst>
                              <p:par>
                                <p:cTn id="105" presetID="31" presetClass="entr" presetSubtype="0" fill="hold" grpId="0" nodeType="clickEffect">
                                  <p:stCondLst>
                                    <p:cond delay="0"/>
                                  </p:stCondLst>
                                  <p:childTnLst>
                                    <p:set>
                                      <p:cBhvr>
                                        <p:cTn id="106" dur="1" fill="hold">
                                          <p:stCondLst>
                                            <p:cond delay="0"/>
                                          </p:stCondLst>
                                        </p:cTn>
                                        <p:tgtEl>
                                          <p:spTgt spid="33"/>
                                        </p:tgtEl>
                                        <p:attrNameLst>
                                          <p:attrName>style.visibility</p:attrName>
                                        </p:attrNameLst>
                                      </p:cBhvr>
                                      <p:to>
                                        <p:strVal val="visible"/>
                                      </p:to>
                                    </p:set>
                                    <p:anim calcmode="lin" valueType="num">
                                      <p:cBhvr>
                                        <p:cTn id="107" dur="1000" fill="hold"/>
                                        <p:tgtEl>
                                          <p:spTgt spid="33"/>
                                        </p:tgtEl>
                                        <p:attrNameLst>
                                          <p:attrName>ppt_w</p:attrName>
                                        </p:attrNameLst>
                                      </p:cBhvr>
                                      <p:tavLst>
                                        <p:tav tm="0">
                                          <p:val>
                                            <p:fltVal val="0"/>
                                          </p:val>
                                        </p:tav>
                                        <p:tav tm="100000">
                                          <p:val>
                                            <p:strVal val="#ppt_w"/>
                                          </p:val>
                                        </p:tav>
                                      </p:tavLst>
                                    </p:anim>
                                    <p:anim calcmode="lin" valueType="num">
                                      <p:cBhvr>
                                        <p:cTn id="108" dur="1000" fill="hold"/>
                                        <p:tgtEl>
                                          <p:spTgt spid="33"/>
                                        </p:tgtEl>
                                        <p:attrNameLst>
                                          <p:attrName>ppt_h</p:attrName>
                                        </p:attrNameLst>
                                      </p:cBhvr>
                                      <p:tavLst>
                                        <p:tav tm="0">
                                          <p:val>
                                            <p:fltVal val="0"/>
                                          </p:val>
                                        </p:tav>
                                        <p:tav tm="100000">
                                          <p:val>
                                            <p:strVal val="#ppt_h"/>
                                          </p:val>
                                        </p:tav>
                                      </p:tavLst>
                                    </p:anim>
                                    <p:anim calcmode="lin" valueType="num">
                                      <p:cBhvr>
                                        <p:cTn id="109" dur="1000" fill="hold"/>
                                        <p:tgtEl>
                                          <p:spTgt spid="33"/>
                                        </p:tgtEl>
                                        <p:attrNameLst>
                                          <p:attrName>style.rotation</p:attrName>
                                        </p:attrNameLst>
                                      </p:cBhvr>
                                      <p:tavLst>
                                        <p:tav tm="0">
                                          <p:val>
                                            <p:fltVal val="90"/>
                                          </p:val>
                                        </p:tav>
                                        <p:tav tm="100000">
                                          <p:val>
                                            <p:fltVal val="0"/>
                                          </p:val>
                                        </p:tav>
                                      </p:tavLst>
                                    </p:anim>
                                    <p:animEffect transition="in" filter="fade">
                                      <p:cBhvr>
                                        <p:cTn id="110" dur="1000"/>
                                        <p:tgtEl>
                                          <p:spTgt spid="33"/>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35"/>
                                        </p:tgtEl>
                                        <p:attrNameLst>
                                          <p:attrName>style.visibility</p:attrName>
                                        </p:attrNameLst>
                                      </p:cBhvr>
                                      <p:to>
                                        <p:strVal val="visible"/>
                                      </p:to>
                                    </p:set>
                                    <p:animEffect transition="in" filter="fade">
                                      <p:cBhvr>
                                        <p:cTn id="115" dur="500"/>
                                        <p:tgtEl>
                                          <p:spTgt spid="35"/>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36"/>
                                        </p:tgtEl>
                                        <p:attrNameLst>
                                          <p:attrName>style.visibility</p:attrName>
                                        </p:attrNameLst>
                                      </p:cBhvr>
                                      <p:to>
                                        <p:strVal val="visible"/>
                                      </p:to>
                                    </p:set>
                                    <p:animEffect transition="in" filter="fade">
                                      <p:cBhvr>
                                        <p:cTn id="120" dur="500"/>
                                        <p:tgtEl>
                                          <p:spTgt spid="36"/>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15"/>
                                        </p:tgtEl>
                                        <p:attrNameLst>
                                          <p:attrName>style.visibility</p:attrName>
                                        </p:attrNameLst>
                                      </p:cBhvr>
                                      <p:to>
                                        <p:strVal val="visible"/>
                                      </p:to>
                                    </p:set>
                                    <p:animEffect transition="in" filter="fade">
                                      <p:cBhvr>
                                        <p:cTn id="125" dur="500"/>
                                        <p:tgtEl>
                                          <p:spTgt spid="15"/>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37"/>
                                        </p:tgtEl>
                                        <p:attrNameLst>
                                          <p:attrName>style.visibility</p:attrName>
                                        </p:attrNameLst>
                                      </p:cBhvr>
                                      <p:to>
                                        <p:strVal val="visible"/>
                                      </p:to>
                                    </p:set>
                                    <p:animEffect transition="in" filter="fade">
                                      <p:cBhvr>
                                        <p:cTn id="130" dur="500"/>
                                        <p:tgtEl>
                                          <p:spTgt spid="37"/>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fade">
                                      <p:cBhvr>
                                        <p:cTn id="135" dur="500"/>
                                        <p:tgtEl>
                                          <p:spTgt spid="39"/>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16"/>
                                        </p:tgtEl>
                                        <p:attrNameLst>
                                          <p:attrName>style.visibility</p:attrName>
                                        </p:attrNameLst>
                                      </p:cBhvr>
                                      <p:to>
                                        <p:strVal val="visible"/>
                                      </p:to>
                                    </p:set>
                                    <p:animEffect transition="in" filter="fade">
                                      <p:cBhvr>
                                        <p:cTn id="140" dur="500"/>
                                        <p:tgtEl>
                                          <p:spTgt spid="16"/>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45"/>
                                        </p:tgtEl>
                                        <p:attrNameLst>
                                          <p:attrName>style.visibility</p:attrName>
                                        </p:attrNameLst>
                                      </p:cBhvr>
                                      <p:to>
                                        <p:strVal val="visible"/>
                                      </p:to>
                                    </p:set>
                                    <p:animEffect transition="in" filter="fade">
                                      <p:cBhvr>
                                        <p:cTn id="145" dur="500"/>
                                        <p:tgtEl>
                                          <p:spTgt spid="45"/>
                                        </p:tgtEl>
                                      </p:cBhvr>
                                    </p:animEffect>
                                  </p:childTnLst>
                                </p:cTn>
                              </p:par>
                            </p:childTnLst>
                          </p:cTn>
                        </p:par>
                      </p:childTnLst>
                    </p:cTn>
                  </p:par>
                  <p:par>
                    <p:cTn id="146" fill="hold">
                      <p:stCondLst>
                        <p:cond delay="indefinite"/>
                      </p:stCondLst>
                      <p:childTnLst>
                        <p:par>
                          <p:cTn id="147" fill="hold">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47"/>
                                        </p:tgtEl>
                                        <p:attrNameLst>
                                          <p:attrName>style.visibility</p:attrName>
                                        </p:attrNameLst>
                                      </p:cBhvr>
                                      <p:to>
                                        <p:strVal val="visible"/>
                                      </p:to>
                                    </p:set>
                                    <p:animEffect transition="in" filter="fade">
                                      <p:cBhvr>
                                        <p:cTn id="150" dur="500"/>
                                        <p:tgtEl>
                                          <p:spTgt spid="47"/>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44"/>
                                        </p:tgtEl>
                                        <p:attrNameLst>
                                          <p:attrName>style.visibility</p:attrName>
                                        </p:attrNameLst>
                                      </p:cBhvr>
                                      <p:to>
                                        <p:strVal val="visible"/>
                                      </p:to>
                                    </p:set>
                                    <p:animEffect transition="in" filter="fade">
                                      <p:cBhvr>
                                        <p:cTn id="155" dur="500"/>
                                        <p:tgtEl>
                                          <p:spTgt spid="44"/>
                                        </p:tgtEl>
                                      </p:cBhvr>
                                    </p:animEffect>
                                  </p:childTnLst>
                                </p:cTn>
                              </p:par>
                            </p:childTnLst>
                          </p:cTn>
                        </p:par>
                      </p:childTnLst>
                    </p:cTn>
                  </p:par>
                  <p:par>
                    <p:cTn id="156" fill="hold">
                      <p:stCondLst>
                        <p:cond delay="indefinite"/>
                      </p:stCondLst>
                      <p:childTnLst>
                        <p:par>
                          <p:cTn id="157" fill="hold">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48"/>
                                        </p:tgtEl>
                                        <p:attrNameLst>
                                          <p:attrName>style.visibility</p:attrName>
                                        </p:attrNameLst>
                                      </p:cBhvr>
                                      <p:to>
                                        <p:strVal val="visible"/>
                                      </p:to>
                                    </p:set>
                                    <p:animEffect transition="in" filter="fade">
                                      <p:cBhvr>
                                        <p:cTn id="160"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3" grpId="0"/>
      <p:bldP spid="12" grpId="0"/>
      <p:bldP spid="13" grpId="0"/>
      <p:bldP spid="14" grpId="0"/>
      <p:bldP spid="15" grpId="0"/>
      <p:bldP spid="16" grpId="0"/>
      <p:bldP spid="17" grpId="0"/>
      <p:bldP spid="18" grpId="0"/>
      <p:bldP spid="22" grpId="0" animBg="1"/>
      <p:bldP spid="23" grpId="0"/>
      <p:bldP spid="24" grpId="0" animBg="1"/>
      <p:bldP spid="31" grpId="0"/>
      <p:bldP spid="32" grpId="0" animBg="1"/>
      <p:bldP spid="33" grpId="0" animBg="1"/>
      <p:bldP spid="34" grpId="0"/>
      <p:bldP spid="35" grpId="0"/>
      <p:bldP spid="36" grpId="0"/>
      <p:bldP spid="37" grpId="0" animBg="1"/>
      <p:bldP spid="39" grpId="0"/>
      <p:bldP spid="42" grpId="0"/>
      <p:bldP spid="45" grpId="0" animBg="1"/>
      <p:bldP spid="47" grpId="0"/>
      <p:bldP spid="43" grpId="0"/>
      <p:bldP spid="44" grpId="0" animBg="1"/>
      <p:bldP spid="4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a:t>
            </a:r>
            <a:r>
              <a:rPr lang="en-US" sz="2800" b="1" smtClean="0">
                <a:solidFill>
                  <a:srgbClr val="FF0000"/>
                </a:solidFill>
                <a:latin typeface="Times New Roman" pitchFamily="18" charset="0"/>
                <a:cs typeface="Times New Roman" pitchFamily="18" charset="0"/>
              </a:rPr>
              <a:t>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 y="914400"/>
            <a:ext cx="9144000" cy="5632311"/>
          </a:xfrm>
          <a:prstGeom prst="rect">
            <a:avLst/>
          </a:prstGeom>
          <a:noFill/>
        </p:spPr>
        <p:txBody>
          <a:bodyPr wrap="square" rtlCol="0">
            <a:spAutoFit/>
          </a:bodyPr>
          <a:lstStyle/>
          <a:p>
            <a:r>
              <a:rPr lang="en-US" sz="2400" b="1" dirty="0">
                <a:latin typeface="Times New Roman" pitchFamily="18" charset="0"/>
                <a:cs typeface="Times New Roman" pitchFamily="18" charset="0"/>
              </a:rPr>
              <a:t>II. Rewrite the following sentences so that their meaning stays the same, using the words give.</a:t>
            </a:r>
            <a:br>
              <a:rPr lang="en-US" sz="2400" b="1" dirty="0">
                <a:latin typeface="Times New Roman" pitchFamily="18" charset="0"/>
                <a:cs typeface="Times New Roman" pitchFamily="18" charset="0"/>
              </a:rPr>
            </a:br>
            <a:r>
              <a:rPr lang="en-US" sz="2400" dirty="0">
                <a:latin typeface="Times New Roman" pitchFamily="18" charset="0"/>
                <a:cs typeface="Times New Roman" pitchFamily="18" charset="0"/>
              </a:rPr>
              <a:t>1. The distance from my house to school is about 500 </a:t>
            </a:r>
            <a:r>
              <a:rPr lang="en-US" sz="2400" dirty="0" err="1">
                <a:latin typeface="Times New Roman" pitchFamily="18" charset="0"/>
                <a:cs typeface="Times New Roman" pitchFamily="18" charset="0"/>
              </a:rPr>
              <a:t>metres</a:t>
            </a:r>
            <a:r>
              <a:rPr lang="en-US" sz="2400" dirty="0">
                <a:latin typeface="Times New Roman" pitchFamily="18" charset="0"/>
                <a:cs typeface="Times New Roman" pitchFamily="18" charset="0"/>
              </a:rPr>
              <a:t>. (It)</a:t>
            </a:r>
          </a:p>
          <a:p>
            <a:r>
              <a:rPr lang="en-US" sz="2400" dirty="0">
                <a:latin typeface="Times New Roman" pitchFamily="18" charset="0"/>
                <a:cs typeface="Times New Roman" pitchFamily="18" charset="0"/>
              </a:rPr>
              <a:t>It </a:t>
            </a:r>
            <a:r>
              <a:rPr lang="en-US" sz="2400" dirty="0" smtClean="0">
                <a:latin typeface="Times New Roman" pitchFamily="18" charset="0"/>
                <a:cs typeface="Times New Roman" pitchFamily="18" charset="0"/>
              </a:rPr>
              <a:t>___________________________________________________</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2. My father went to work by car some years ago, but now he goes by bus. (used to)</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My father </a:t>
            </a:r>
            <a:r>
              <a:rPr lang="en-US" sz="2400" dirty="0" smtClean="0">
                <a:latin typeface="Times New Roman" pitchFamily="18" charset="0"/>
                <a:cs typeface="Times New Roman" pitchFamily="18" charset="0"/>
              </a:rPr>
              <a:t>________________________________________________</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3. The distance from Ha </a:t>
            </a:r>
            <a:r>
              <a:rPr lang="en-US" sz="2400" dirty="0" err="1">
                <a:latin typeface="Times New Roman" pitchFamily="18" charset="0"/>
                <a:cs typeface="Times New Roman" pitchFamily="18" charset="0"/>
              </a:rPr>
              <a:t>Noi</a:t>
            </a:r>
            <a:r>
              <a:rPr lang="en-US" sz="2400" dirty="0">
                <a:latin typeface="Times New Roman" pitchFamily="18" charset="0"/>
                <a:cs typeface="Times New Roman" pitchFamily="18" charset="0"/>
              </a:rPr>
              <a:t> to Can </a:t>
            </a:r>
            <a:r>
              <a:rPr lang="en-US" sz="2400" dirty="0" err="1">
                <a:latin typeface="Times New Roman" pitchFamily="18" charset="0"/>
                <a:cs typeface="Times New Roman" pitchFamily="18" charset="0"/>
              </a:rPr>
              <a:t>Tho</a:t>
            </a:r>
            <a:r>
              <a:rPr lang="en-US" sz="2400" dirty="0">
                <a:latin typeface="Times New Roman" pitchFamily="18" charset="0"/>
                <a:cs typeface="Times New Roman" pitchFamily="18" charset="0"/>
              </a:rPr>
              <a:t> is about 1,877 </a:t>
            </a:r>
            <a:r>
              <a:rPr lang="en-US" sz="2400" dirty="0" err="1">
                <a:latin typeface="Times New Roman" pitchFamily="18" charset="0"/>
                <a:cs typeface="Times New Roman" pitchFamily="18" charset="0"/>
              </a:rPr>
              <a:t>kilometres</a:t>
            </a:r>
            <a:r>
              <a:rPr lang="en-US" sz="2400" dirty="0">
                <a:latin typeface="Times New Roman" pitchFamily="18" charset="0"/>
                <a:cs typeface="Times New Roman" pitchFamily="18" charset="0"/>
              </a:rPr>
              <a:t>. (It)</a:t>
            </a:r>
          </a:p>
          <a:p>
            <a:r>
              <a:rPr lang="en-US" sz="2400" dirty="0">
                <a:latin typeface="Times New Roman" pitchFamily="18" charset="0"/>
                <a:cs typeface="Times New Roman" pitchFamily="18" charset="0"/>
              </a:rPr>
              <a:t>It </a:t>
            </a:r>
            <a:r>
              <a:rPr lang="en-US" sz="2400" dirty="0" smtClean="0">
                <a:latin typeface="Times New Roman" pitchFamily="18" charset="0"/>
                <a:cs typeface="Times New Roman" pitchFamily="18" charset="0"/>
              </a:rPr>
              <a:t>_________________________________________________</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4. What is the distance between Hue and Da Nang? (how)</a:t>
            </a:r>
          </a:p>
          <a:p>
            <a:r>
              <a:rPr lang="en-US" sz="2400" dirty="0">
                <a:latin typeface="Times New Roman" pitchFamily="18" charset="0"/>
                <a:cs typeface="Times New Roman" pitchFamily="18" charset="0"/>
              </a:rPr>
              <a:t>How </a:t>
            </a:r>
            <a:r>
              <a:rPr lang="en-US" sz="2400" dirty="0" smtClean="0">
                <a:latin typeface="Times New Roman" pitchFamily="18" charset="0"/>
                <a:cs typeface="Times New Roman" pitchFamily="18" charset="0"/>
              </a:rPr>
              <a:t>__________________________________________________?</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5. There wasn't much traffic when I was small. (used to)</a:t>
            </a:r>
          </a:p>
          <a:p>
            <a:r>
              <a:rPr lang="en-US" sz="2400" dirty="0">
                <a:latin typeface="Times New Roman" pitchFamily="18" charset="0"/>
                <a:cs typeface="Times New Roman" pitchFamily="18" charset="0"/>
              </a:rPr>
              <a:t>There </a:t>
            </a:r>
            <a:r>
              <a:rPr lang="en-US" sz="2400" dirty="0" smtClean="0">
                <a:latin typeface="Times New Roman" pitchFamily="18" charset="0"/>
                <a:cs typeface="Times New Roman" pitchFamily="18" charset="0"/>
              </a:rPr>
              <a:t>_________________________________________________</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spc="-30" dirty="0">
                <a:latin typeface="Times New Roman" pitchFamily="18" charset="0"/>
                <a:cs typeface="Times New Roman" pitchFamily="18" charset="0"/>
              </a:rPr>
              <a:t>6. My uncle drove carelessly some years ago, but now he doesn't. (used to)</a:t>
            </a:r>
          </a:p>
          <a:p>
            <a:r>
              <a:rPr lang="en-US" sz="2400" dirty="0">
                <a:latin typeface="Times New Roman" pitchFamily="18" charset="0"/>
                <a:cs typeface="Times New Roman" pitchFamily="18" charset="0"/>
              </a:rPr>
              <a:t>My uncle </a:t>
            </a:r>
            <a:r>
              <a:rPr lang="en-US" sz="2400" dirty="0" smtClean="0">
                <a:latin typeface="Times New Roman" pitchFamily="18" charset="0"/>
                <a:cs typeface="Times New Roman" pitchFamily="18" charset="0"/>
              </a:rPr>
              <a:t>______________________________________________</a:t>
            </a:r>
            <a:endParaRPr lang="en-US" sz="2400" dirty="0">
              <a:latin typeface="Times New Roman" pitchFamily="18" charset="0"/>
              <a:cs typeface="Times New Roman" pitchFamily="18" charset="0"/>
            </a:endParaRPr>
          </a:p>
        </p:txBody>
      </p:sp>
      <p:sp>
        <p:nvSpPr>
          <p:cNvPr id="8" name="Rectangle 7"/>
          <p:cNvSpPr/>
          <p:nvPr/>
        </p:nvSpPr>
        <p:spPr>
          <a:xfrm>
            <a:off x="938644" y="4572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a:t>
            </a:r>
            <a:r>
              <a:rPr lang="en-US" sz="2400" b="1" dirty="0" smtClean="0">
                <a:latin typeface="Times New Roman" pitchFamily="18" charset="0"/>
                <a:cs typeface="Times New Roman" pitchFamily="18" charset="0"/>
              </a:rPr>
              <a:t>4. WRITING</a:t>
            </a:r>
            <a:endParaRPr lang="en-US" sz="2400" dirty="0">
              <a:latin typeface="Times New Roman" pitchFamily="18" charset="0"/>
              <a:cs typeface="Times New Roman" pitchFamily="18" charset="0"/>
            </a:endParaRPr>
          </a:p>
        </p:txBody>
      </p:sp>
      <p:sp>
        <p:nvSpPr>
          <p:cNvPr id="7" name="TextBox 6"/>
          <p:cNvSpPr txBox="1"/>
          <p:nvPr/>
        </p:nvSpPr>
        <p:spPr>
          <a:xfrm>
            <a:off x="609600" y="1976735"/>
            <a:ext cx="6698673" cy="461665"/>
          </a:xfrm>
          <a:prstGeom prst="rect">
            <a:avLst/>
          </a:prstGeom>
          <a:noFill/>
        </p:spPr>
        <p:txBody>
          <a:bodyPr wrap="square" rtlCol="0">
            <a:spAutoFit/>
          </a:bodyPr>
          <a:lstStyle/>
          <a:p>
            <a:r>
              <a:rPr lang="en-US" sz="2400" b="1" dirty="0">
                <a:latin typeface="Times New Roman" pitchFamily="18" charset="0"/>
                <a:cs typeface="Times New Roman" pitchFamily="18" charset="0"/>
              </a:rPr>
              <a:t>i</a:t>
            </a:r>
            <a:r>
              <a:rPr lang="en-US" sz="2400" b="1" dirty="0" smtClean="0">
                <a:latin typeface="Times New Roman" pitchFamily="18" charset="0"/>
                <a:cs typeface="Times New Roman" pitchFamily="18" charset="0"/>
              </a:rPr>
              <a:t>s </a:t>
            </a:r>
            <a:r>
              <a:rPr lang="en-US" sz="2400" b="1" dirty="0">
                <a:latin typeface="Times New Roman" pitchFamily="18" charset="0"/>
                <a:cs typeface="Times New Roman" pitchFamily="18" charset="0"/>
              </a:rPr>
              <a:t>about 500 </a:t>
            </a:r>
            <a:r>
              <a:rPr lang="en-US" sz="2400" b="1" dirty="0" err="1" smtClean="0">
                <a:latin typeface="Times New Roman" pitchFamily="18" charset="0"/>
                <a:cs typeface="Times New Roman" pitchFamily="18" charset="0"/>
              </a:rPr>
              <a:t>metres</a:t>
            </a:r>
            <a:r>
              <a:rPr lang="en-US" sz="2400" b="1" dirty="0" smtClean="0">
                <a:latin typeface="Times New Roman" pitchFamily="18" charset="0"/>
                <a:cs typeface="Times New Roman" pitchFamily="18" charset="0"/>
              </a:rPr>
              <a:t> from </a:t>
            </a:r>
            <a:r>
              <a:rPr lang="en-US" sz="2400" b="1" dirty="0">
                <a:latin typeface="Times New Roman" pitchFamily="18" charset="0"/>
                <a:cs typeface="Times New Roman" pitchFamily="18" charset="0"/>
              </a:rPr>
              <a:t>my house to </a:t>
            </a:r>
            <a:r>
              <a:rPr lang="en-US" sz="2400" b="1" dirty="0" smtClean="0">
                <a:latin typeface="Times New Roman" pitchFamily="18" charset="0"/>
                <a:cs typeface="Times New Roman" pitchFamily="18" charset="0"/>
              </a:rPr>
              <a:t>school.</a:t>
            </a:r>
            <a:endParaRPr lang="en-US" sz="2400" b="1" dirty="0">
              <a:latin typeface="Times New Roman" pitchFamily="18" charset="0"/>
              <a:cs typeface="Times New Roman" pitchFamily="18" charset="0"/>
            </a:endParaRPr>
          </a:p>
        </p:txBody>
      </p:sp>
      <p:sp>
        <p:nvSpPr>
          <p:cNvPr id="3" name="TextBox 2"/>
          <p:cNvSpPr txBox="1"/>
          <p:nvPr/>
        </p:nvSpPr>
        <p:spPr>
          <a:xfrm>
            <a:off x="1669475" y="2382980"/>
            <a:ext cx="914400" cy="461665"/>
          </a:xfrm>
          <a:prstGeom prst="rect">
            <a:avLst/>
          </a:prstGeom>
          <a:noFill/>
        </p:spPr>
        <p:txBody>
          <a:bodyPr wrap="square" rtlCol="0">
            <a:spAutoFit/>
          </a:bodyPr>
          <a:lstStyle/>
          <a:p>
            <a:r>
              <a:rPr lang="en-US" sz="2400" u="sng" dirty="0" smtClean="0">
                <a:solidFill>
                  <a:srgbClr val="FF0000"/>
                </a:solidFill>
                <a:latin typeface="Times New Roman" pitchFamily="18" charset="0"/>
                <a:cs typeface="Times New Roman" pitchFamily="18" charset="0"/>
              </a:rPr>
              <a:t>went</a:t>
            </a:r>
            <a:endParaRPr lang="en-US" sz="2400" u="sng" dirty="0">
              <a:solidFill>
                <a:srgbClr val="FF0000"/>
              </a:solidFill>
              <a:latin typeface="Times New Roman" pitchFamily="18" charset="0"/>
              <a:cs typeface="Times New Roman" pitchFamily="18" charset="0"/>
            </a:endParaRPr>
          </a:p>
        </p:txBody>
      </p:sp>
      <p:sp>
        <p:nvSpPr>
          <p:cNvPr id="9" name="TextBox 8"/>
          <p:cNvSpPr txBox="1"/>
          <p:nvPr/>
        </p:nvSpPr>
        <p:spPr>
          <a:xfrm>
            <a:off x="6664035" y="2382980"/>
            <a:ext cx="1905000" cy="461665"/>
          </a:xfrm>
          <a:prstGeom prst="rect">
            <a:avLst/>
          </a:prstGeom>
          <a:noFill/>
        </p:spPr>
        <p:txBody>
          <a:bodyPr wrap="square" rtlCol="0">
            <a:spAutoFit/>
          </a:bodyPr>
          <a:lstStyle/>
          <a:p>
            <a:r>
              <a:rPr lang="en-US" sz="2400" u="sng" dirty="0">
                <a:solidFill>
                  <a:srgbClr val="FF0000"/>
                </a:solidFill>
                <a:latin typeface="Times New Roman" pitchFamily="18" charset="0"/>
                <a:cs typeface="Times New Roman" pitchFamily="18" charset="0"/>
              </a:rPr>
              <a:t>n</a:t>
            </a:r>
            <a:r>
              <a:rPr lang="en-US" sz="2400" u="sng" dirty="0" smtClean="0">
                <a:solidFill>
                  <a:srgbClr val="FF0000"/>
                </a:solidFill>
                <a:latin typeface="Times New Roman" pitchFamily="18" charset="0"/>
                <a:cs typeface="Times New Roman" pitchFamily="18" charset="0"/>
              </a:rPr>
              <a:t>ow he goes</a:t>
            </a:r>
            <a:endParaRPr lang="en-US" sz="2400" u="sng" dirty="0">
              <a:solidFill>
                <a:srgbClr val="FF0000"/>
              </a:solidFill>
              <a:latin typeface="Times New Roman" pitchFamily="18" charset="0"/>
              <a:cs typeface="Times New Roman" pitchFamily="18" charset="0"/>
            </a:endParaRPr>
          </a:p>
        </p:txBody>
      </p:sp>
      <p:sp>
        <p:nvSpPr>
          <p:cNvPr id="10" name="TextBox 9"/>
          <p:cNvSpPr txBox="1"/>
          <p:nvPr/>
        </p:nvSpPr>
        <p:spPr>
          <a:xfrm>
            <a:off x="1447800" y="3131130"/>
            <a:ext cx="6698673"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used to </a:t>
            </a:r>
            <a:r>
              <a:rPr lang="en-US" sz="2400" b="1" dirty="0" smtClean="0">
                <a:solidFill>
                  <a:srgbClr val="FF0000"/>
                </a:solidFill>
                <a:latin typeface="Times New Roman" pitchFamily="18" charset="0"/>
                <a:cs typeface="Times New Roman" pitchFamily="18" charset="0"/>
              </a:rPr>
              <a:t>go</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to work by car some years ago</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11" name="TextBox 10"/>
          <p:cNvSpPr txBox="1"/>
          <p:nvPr/>
        </p:nvSpPr>
        <p:spPr>
          <a:xfrm>
            <a:off x="4267200" y="2775375"/>
            <a:ext cx="19050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used to + V</a:t>
            </a:r>
            <a:endParaRPr lang="en-US" sz="2400" b="1" dirty="0">
              <a:solidFill>
                <a:srgbClr val="FF0000"/>
              </a:solidFill>
              <a:latin typeface="Times New Roman" pitchFamily="18" charset="0"/>
              <a:cs typeface="Times New Roman" pitchFamily="18" charset="0"/>
            </a:endParaRPr>
          </a:p>
        </p:txBody>
      </p:sp>
      <p:sp>
        <p:nvSpPr>
          <p:cNvPr id="12" name="TextBox 11"/>
          <p:cNvSpPr txBox="1"/>
          <p:nvPr/>
        </p:nvSpPr>
        <p:spPr>
          <a:xfrm>
            <a:off x="469322" y="3837710"/>
            <a:ext cx="8293678" cy="461665"/>
          </a:xfrm>
          <a:prstGeom prst="rect">
            <a:avLst/>
          </a:prstGeom>
          <a:noFill/>
        </p:spPr>
        <p:txBody>
          <a:bodyPr wrap="square" rtlCol="0">
            <a:spAutoFit/>
          </a:bodyPr>
          <a:lstStyle/>
          <a:p>
            <a:r>
              <a:rPr lang="en-US" sz="2400" b="1" dirty="0">
                <a:latin typeface="Times New Roman" pitchFamily="18" charset="0"/>
                <a:cs typeface="Times New Roman" pitchFamily="18" charset="0"/>
              </a:rPr>
              <a:t>i</a:t>
            </a:r>
            <a:r>
              <a:rPr lang="en-US" sz="2400" b="1" dirty="0" smtClean="0">
                <a:latin typeface="Times New Roman" pitchFamily="18" charset="0"/>
                <a:cs typeface="Times New Roman" pitchFamily="18" charset="0"/>
              </a:rPr>
              <a:t>s </a:t>
            </a:r>
            <a:r>
              <a:rPr lang="en-US" sz="2400" b="1" dirty="0">
                <a:latin typeface="Times New Roman" pitchFamily="18" charset="0"/>
                <a:cs typeface="Times New Roman" pitchFamily="18" charset="0"/>
              </a:rPr>
              <a:t>about </a:t>
            </a:r>
            <a:r>
              <a:rPr lang="en-US" sz="2400" b="1" dirty="0" smtClean="0">
                <a:latin typeface="Times New Roman" pitchFamily="18" charset="0"/>
                <a:cs typeface="Times New Roman" pitchFamily="18" charset="0"/>
              </a:rPr>
              <a:t>1,877 </a:t>
            </a:r>
            <a:r>
              <a:rPr lang="en-US" sz="2400" b="1" dirty="0" err="1" smtClean="0">
                <a:latin typeface="Times New Roman" pitchFamily="18" charset="0"/>
                <a:cs typeface="Times New Roman" pitchFamily="18" charset="0"/>
              </a:rPr>
              <a:t>kilometres</a:t>
            </a:r>
            <a:r>
              <a:rPr lang="en-US" sz="2400" b="1" dirty="0" smtClean="0">
                <a:latin typeface="Times New Roman" pitchFamily="18" charset="0"/>
                <a:cs typeface="Times New Roman" pitchFamily="18" charset="0"/>
              </a:rPr>
              <a:t> from Ha </a:t>
            </a:r>
            <a:r>
              <a:rPr lang="en-US" sz="2400" b="1" dirty="0" err="1" smtClean="0">
                <a:latin typeface="Times New Roman" pitchFamily="18" charset="0"/>
                <a:cs typeface="Times New Roman" pitchFamily="18" charset="0"/>
              </a:rPr>
              <a:t>Noi</a:t>
            </a:r>
            <a:r>
              <a:rPr lang="en-US" sz="2400" b="1" dirty="0" smtClean="0">
                <a:latin typeface="Times New Roman" pitchFamily="18" charset="0"/>
                <a:cs typeface="Times New Roman" pitchFamily="18" charset="0"/>
              </a:rPr>
              <a:t> to Can </a:t>
            </a:r>
            <a:r>
              <a:rPr lang="en-US" sz="2400" b="1" dirty="0" err="1" smtClean="0">
                <a:latin typeface="Times New Roman" pitchFamily="18" charset="0"/>
                <a:cs typeface="Times New Roman" pitchFamily="18" charset="0"/>
              </a:rPr>
              <a:t>Tho</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13" name="TextBox 12"/>
          <p:cNvSpPr txBox="1"/>
          <p:nvPr/>
        </p:nvSpPr>
        <p:spPr>
          <a:xfrm>
            <a:off x="774122" y="4572000"/>
            <a:ext cx="829367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far is it from Hue to Da Nang?</a:t>
            </a:r>
            <a:endParaRPr lang="en-US" sz="2400" b="1" dirty="0">
              <a:latin typeface="Times New Roman" pitchFamily="18" charset="0"/>
              <a:cs typeface="Times New Roman" pitchFamily="18" charset="0"/>
            </a:endParaRPr>
          </a:p>
        </p:txBody>
      </p:sp>
      <p:sp>
        <p:nvSpPr>
          <p:cNvPr id="14" name="TextBox 13"/>
          <p:cNvSpPr txBox="1"/>
          <p:nvPr/>
        </p:nvSpPr>
        <p:spPr>
          <a:xfrm>
            <a:off x="895349" y="5299365"/>
            <a:ext cx="829367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used to be little traffic when I was small.</a:t>
            </a:r>
            <a:endParaRPr lang="en-US" sz="2400" b="1" dirty="0">
              <a:latin typeface="Times New Roman" pitchFamily="18" charset="0"/>
              <a:cs typeface="Times New Roman" pitchFamily="18" charset="0"/>
            </a:endParaRPr>
          </a:p>
        </p:txBody>
      </p:sp>
      <p:sp>
        <p:nvSpPr>
          <p:cNvPr id="15" name="TextBox 14"/>
          <p:cNvSpPr txBox="1"/>
          <p:nvPr/>
        </p:nvSpPr>
        <p:spPr>
          <a:xfrm>
            <a:off x="1383722" y="6036115"/>
            <a:ext cx="829367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used to </a:t>
            </a:r>
            <a:r>
              <a:rPr lang="en-US" sz="2400" b="1" spc="-30" dirty="0" smtClean="0">
                <a:latin typeface="Times New Roman" pitchFamily="18" charset="0"/>
                <a:cs typeface="Times New Roman" pitchFamily="18" charset="0"/>
              </a:rPr>
              <a:t>drive </a:t>
            </a:r>
            <a:r>
              <a:rPr lang="en-US" sz="2400" b="1" spc="-30" dirty="0">
                <a:latin typeface="Times New Roman" pitchFamily="18" charset="0"/>
                <a:cs typeface="Times New Roman" pitchFamily="18" charset="0"/>
              </a:rPr>
              <a:t>carelessly some years ago</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16" name="TextBox 15"/>
          <p:cNvSpPr txBox="1"/>
          <p:nvPr/>
        </p:nvSpPr>
        <p:spPr>
          <a:xfrm>
            <a:off x="1146467" y="4934680"/>
            <a:ext cx="1129145" cy="461665"/>
          </a:xfrm>
          <a:prstGeom prst="rect">
            <a:avLst/>
          </a:prstGeom>
          <a:noFill/>
        </p:spPr>
        <p:txBody>
          <a:bodyPr wrap="square" rtlCol="0">
            <a:spAutoFit/>
          </a:bodyPr>
          <a:lstStyle/>
          <a:p>
            <a:r>
              <a:rPr lang="en-US" sz="2400" u="sng" dirty="0" smtClean="0">
                <a:solidFill>
                  <a:srgbClr val="FF0000"/>
                </a:solidFill>
                <a:latin typeface="Times New Roman" pitchFamily="18" charset="0"/>
                <a:cs typeface="Times New Roman" pitchFamily="18" charset="0"/>
              </a:rPr>
              <a:t>wasn’t</a:t>
            </a:r>
            <a:endParaRPr lang="en-US" sz="2400" u="sng" dirty="0">
              <a:solidFill>
                <a:srgbClr val="FF0000"/>
              </a:solidFill>
              <a:latin typeface="Times New Roman" pitchFamily="18" charset="0"/>
              <a:cs typeface="Times New Roman" pitchFamily="18" charset="0"/>
            </a:endParaRPr>
          </a:p>
        </p:txBody>
      </p:sp>
      <p:cxnSp>
        <p:nvCxnSpPr>
          <p:cNvPr id="17" name="Straight Connector 16"/>
          <p:cNvCxnSpPr/>
          <p:nvPr/>
        </p:nvCxnSpPr>
        <p:spPr>
          <a:xfrm>
            <a:off x="3872344" y="5334000"/>
            <a:ext cx="1842656"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773879" y="6063825"/>
            <a:ext cx="1842656"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565570" y="5666510"/>
            <a:ext cx="1129145" cy="461665"/>
          </a:xfrm>
          <a:prstGeom prst="rect">
            <a:avLst/>
          </a:prstGeom>
          <a:noFill/>
        </p:spPr>
        <p:txBody>
          <a:bodyPr wrap="square" rtlCol="0">
            <a:spAutoFit/>
          </a:bodyPr>
          <a:lstStyle/>
          <a:p>
            <a:r>
              <a:rPr lang="en-US" sz="2400" u="sng" dirty="0" smtClean="0">
                <a:solidFill>
                  <a:srgbClr val="FF0000"/>
                </a:solidFill>
                <a:latin typeface="Times New Roman" pitchFamily="18" charset="0"/>
                <a:cs typeface="Times New Roman" pitchFamily="18" charset="0"/>
              </a:rPr>
              <a:t>drove</a:t>
            </a:r>
            <a:endParaRPr lang="en-US" sz="2400" u="sng"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2817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9" grpId="0"/>
      <p:bldP spid="10" grpId="0"/>
      <p:bldP spid="11" grpId="0"/>
      <p:bldP spid="12" grpId="0"/>
      <p:bldP spid="13" grpId="0"/>
      <p:bldP spid="14" grpId="0"/>
      <p:bldP spid="15" grpId="0"/>
      <p:bldP spid="16"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 y="1066800"/>
            <a:ext cx="9296400" cy="461665"/>
          </a:xfrm>
          <a:prstGeom prst="rect">
            <a:avLst/>
          </a:prstGeom>
          <a:noFill/>
        </p:spPr>
        <p:txBody>
          <a:bodyPr wrap="square" rtlCol="0">
            <a:spAutoFit/>
          </a:bodyPr>
          <a:lstStyle/>
          <a:p>
            <a:r>
              <a:rPr lang="en-US" sz="2400" spc="-50" dirty="0" smtClean="0">
                <a:latin typeface="Times New Roman" pitchFamily="18" charset="0"/>
                <a:cs typeface="Times New Roman" pitchFamily="18" charset="0"/>
              </a:rPr>
              <a:t>7</a:t>
            </a:r>
            <a:r>
              <a:rPr lang="en-US" sz="2400" spc="-50" dirty="0">
                <a:latin typeface="Times New Roman" pitchFamily="18" charset="0"/>
                <a:cs typeface="Times New Roman" pitchFamily="18" charset="0"/>
              </a:rPr>
              <a:t>. The distance between Ho Chi Minh City and </a:t>
            </a:r>
            <a:r>
              <a:rPr lang="en-US" sz="2400" spc="-50" dirty="0" err="1">
                <a:latin typeface="Times New Roman" pitchFamily="18" charset="0"/>
                <a:cs typeface="Times New Roman" pitchFamily="18" charset="0"/>
              </a:rPr>
              <a:t>Vung</a:t>
            </a:r>
            <a:r>
              <a:rPr lang="en-US" sz="2400" spc="-50" dirty="0">
                <a:latin typeface="Times New Roman" pitchFamily="18" charset="0"/>
                <a:cs typeface="Times New Roman" pitchFamily="18" charset="0"/>
              </a:rPr>
              <a:t> Tau is about 120 km. (It</a:t>
            </a:r>
            <a:r>
              <a:rPr lang="en-US" sz="2400" spc="-50" dirty="0" smtClean="0">
                <a:latin typeface="Times New Roman" pitchFamily="18" charset="0"/>
                <a:cs typeface="Times New Roman" pitchFamily="18" charset="0"/>
              </a:rPr>
              <a:t>)</a:t>
            </a:r>
            <a:endParaRPr lang="en-US" sz="2400" spc="-50" dirty="0">
              <a:latin typeface="Times New Roman" pitchFamily="18" charset="0"/>
              <a:cs typeface="Times New Roman" pitchFamily="18" charset="0"/>
            </a:endParaRPr>
          </a:p>
        </p:txBody>
      </p:sp>
      <p:sp>
        <p:nvSpPr>
          <p:cNvPr id="7" name="TextBox 6"/>
          <p:cNvSpPr txBox="1"/>
          <p:nvPr/>
        </p:nvSpPr>
        <p:spPr>
          <a:xfrm>
            <a:off x="152400" y="2809640"/>
            <a:ext cx="90678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9. What </a:t>
            </a:r>
            <a:r>
              <a:rPr lang="en-US" sz="2400" dirty="0">
                <a:latin typeface="Times New Roman" pitchFamily="18" charset="0"/>
                <a:cs typeface="Times New Roman" pitchFamily="18" charset="0"/>
              </a:rPr>
              <a:t>is the meaning of this road sign? (MEAN)</a:t>
            </a:r>
          </a:p>
        </p:txBody>
      </p:sp>
      <p:sp>
        <p:nvSpPr>
          <p:cNvPr id="9" name="TextBox 8"/>
          <p:cNvSpPr txBox="1"/>
          <p:nvPr/>
        </p:nvSpPr>
        <p:spPr>
          <a:xfrm>
            <a:off x="228600" y="3266840"/>
            <a:ext cx="9067800" cy="461665"/>
          </a:xfrm>
          <a:prstGeom prst="rect">
            <a:avLst/>
          </a:prstGeom>
          <a:noFill/>
        </p:spPr>
        <p:txBody>
          <a:bodyPr wrap="square" rtlCol="0">
            <a:spAutoFit/>
          </a:bodyPr>
          <a:lstStyle/>
          <a:p>
            <a:r>
              <a:rPr lang="en-US" sz="2400" dirty="0">
                <a:latin typeface="Times New Roman" pitchFamily="18" charset="0"/>
                <a:cs typeface="Times New Roman" pitchFamily="18" charset="0"/>
              </a:rPr>
              <a:t>What ___________________________________________?</a:t>
            </a:r>
          </a:p>
        </p:txBody>
      </p:sp>
      <p:sp>
        <p:nvSpPr>
          <p:cNvPr id="10" name="TextBox 9"/>
          <p:cNvSpPr txBox="1"/>
          <p:nvPr/>
        </p:nvSpPr>
        <p:spPr>
          <a:xfrm>
            <a:off x="76200" y="3719575"/>
            <a:ext cx="9067800" cy="461665"/>
          </a:xfrm>
          <a:prstGeom prst="rect">
            <a:avLst/>
          </a:prstGeom>
          <a:noFill/>
        </p:spPr>
        <p:txBody>
          <a:bodyPr wrap="square" rtlCol="0">
            <a:spAutoFit/>
          </a:bodyPr>
          <a:lstStyle/>
          <a:p>
            <a:r>
              <a:rPr lang="en-US" sz="2400" dirty="0">
                <a:latin typeface="Times New Roman" pitchFamily="18" charset="0"/>
                <a:cs typeface="Times New Roman" pitchFamily="18" charset="0"/>
              </a:rPr>
              <a:t>10. Accident is the main cause of traffic jams in Bangkok. (CAUSED)</a:t>
            </a:r>
          </a:p>
        </p:txBody>
      </p:sp>
      <p:sp>
        <p:nvSpPr>
          <p:cNvPr id="11" name="TextBox 10"/>
          <p:cNvSpPr txBox="1"/>
          <p:nvPr/>
        </p:nvSpPr>
        <p:spPr>
          <a:xfrm>
            <a:off x="0" y="4191000"/>
            <a:ext cx="9067800" cy="461665"/>
          </a:xfrm>
          <a:prstGeom prst="rect">
            <a:avLst/>
          </a:prstGeom>
          <a:noFill/>
        </p:spPr>
        <p:txBody>
          <a:bodyPr wrap="square" rtlCol="0">
            <a:spAutoFit/>
          </a:bodyPr>
          <a:lstStyle/>
          <a:p>
            <a:r>
              <a:rPr lang="en-US" sz="2400" dirty="0">
                <a:latin typeface="Times New Roman" pitchFamily="18" charset="0"/>
                <a:cs typeface="Times New Roman" pitchFamily="18" charset="0"/>
              </a:rPr>
              <a:t>Traffic jams in Bangkok </a:t>
            </a:r>
            <a:r>
              <a:rPr lang="en-US" sz="2400" dirty="0" smtClean="0">
                <a:latin typeface="Times New Roman" pitchFamily="18" charset="0"/>
                <a:cs typeface="Times New Roman" pitchFamily="18" charset="0"/>
              </a:rPr>
              <a:t>_________________________________.</a:t>
            </a:r>
            <a:endParaRPr lang="en-US" sz="2400" dirty="0">
              <a:latin typeface="Times New Roman" pitchFamily="18" charset="0"/>
              <a:cs typeface="Times New Roman" pitchFamily="18" charset="0"/>
            </a:endParaRPr>
          </a:p>
        </p:txBody>
      </p:sp>
      <p:sp>
        <p:nvSpPr>
          <p:cNvPr id="12" name="TextBox 11"/>
          <p:cNvSpPr txBox="1"/>
          <p:nvPr/>
        </p:nvSpPr>
        <p:spPr>
          <a:xfrm>
            <a:off x="6927" y="4599710"/>
            <a:ext cx="9067800" cy="461665"/>
          </a:xfrm>
          <a:prstGeom prst="rect">
            <a:avLst/>
          </a:prstGeom>
          <a:noFill/>
        </p:spPr>
        <p:txBody>
          <a:bodyPr wrap="square" rtlCol="0">
            <a:spAutoFit/>
          </a:bodyPr>
          <a:lstStyle/>
          <a:p>
            <a:r>
              <a:rPr lang="en-US" sz="2400" dirty="0">
                <a:latin typeface="Times New Roman" pitchFamily="18" charset="0"/>
                <a:cs typeface="Times New Roman" pitchFamily="18" charset="0"/>
              </a:rPr>
              <a:t>11. People will be fined if they don’t obey the traffic rules. (DISOBEY)</a:t>
            </a:r>
          </a:p>
        </p:txBody>
      </p:sp>
      <p:sp>
        <p:nvSpPr>
          <p:cNvPr id="13" name="TextBox 12"/>
          <p:cNvSpPr txBox="1"/>
          <p:nvPr/>
        </p:nvSpPr>
        <p:spPr>
          <a:xfrm>
            <a:off x="6927" y="5100935"/>
            <a:ext cx="9067800" cy="461665"/>
          </a:xfrm>
          <a:prstGeom prst="rect">
            <a:avLst/>
          </a:prstGeom>
          <a:noFill/>
        </p:spPr>
        <p:txBody>
          <a:bodyPr wrap="square" rtlCol="0">
            <a:spAutoFit/>
          </a:bodyPr>
          <a:lstStyle/>
          <a:p>
            <a:r>
              <a:rPr lang="en-US" sz="2400" dirty="0">
                <a:latin typeface="Times New Roman" pitchFamily="18" charset="0"/>
                <a:cs typeface="Times New Roman" pitchFamily="18" charset="0"/>
              </a:rPr>
              <a:t>People will be fined </a:t>
            </a:r>
            <a:r>
              <a:rPr lang="en-US" sz="2400" dirty="0" smtClean="0">
                <a:latin typeface="Times New Roman" pitchFamily="18" charset="0"/>
                <a:cs typeface="Times New Roman" pitchFamily="18" charset="0"/>
              </a:rPr>
              <a:t>_____________________________________.</a:t>
            </a:r>
            <a:endParaRPr lang="en-US" sz="2400" dirty="0">
              <a:latin typeface="Times New Roman" pitchFamily="18" charset="0"/>
              <a:cs typeface="Times New Roman" pitchFamily="18" charset="0"/>
            </a:endParaRPr>
          </a:p>
        </p:txBody>
      </p:sp>
      <p:sp>
        <p:nvSpPr>
          <p:cNvPr id="14" name="TextBox 13"/>
          <p:cNvSpPr txBox="1"/>
          <p:nvPr/>
        </p:nvSpPr>
        <p:spPr>
          <a:xfrm>
            <a:off x="0" y="5562600"/>
            <a:ext cx="9067800" cy="461665"/>
          </a:xfrm>
          <a:prstGeom prst="rect">
            <a:avLst/>
          </a:prstGeom>
          <a:noFill/>
        </p:spPr>
        <p:txBody>
          <a:bodyPr wrap="square" rtlCol="0">
            <a:spAutoFit/>
          </a:bodyPr>
          <a:lstStyle/>
          <a:p>
            <a:r>
              <a:rPr lang="en-US" sz="2400" dirty="0">
                <a:latin typeface="Times New Roman" pitchFamily="18" charset="0"/>
                <a:cs typeface="Times New Roman" pitchFamily="18" charset="0"/>
              </a:rPr>
              <a:t>12. I spend 30 minutes walking to school every day. (TAKES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15" name="TextBox 14"/>
          <p:cNvSpPr txBox="1"/>
          <p:nvPr/>
        </p:nvSpPr>
        <p:spPr>
          <a:xfrm>
            <a:off x="0" y="6021251"/>
            <a:ext cx="9067800" cy="461665"/>
          </a:xfrm>
          <a:prstGeom prst="rect">
            <a:avLst/>
          </a:prstGeom>
          <a:noFill/>
        </p:spPr>
        <p:txBody>
          <a:bodyPr wrap="square" rtlCol="0">
            <a:spAutoFit/>
          </a:bodyPr>
          <a:lstStyle/>
          <a:p>
            <a:r>
              <a:rPr lang="en-US" sz="2400" dirty="0">
                <a:latin typeface="Times New Roman" pitchFamily="18" charset="0"/>
                <a:cs typeface="Times New Roman" pitchFamily="18" charset="0"/>
              </a:rPr>
              <a:t>It _________________________________________.</a:t>
            </a:r>
          </a:p>
        </p:txBody>
      </p:sp>
      <p:sp>
        <p:nvSpPr>
          <p:cNvPr id="16" name="TextBox 15"/>
          <p:cNvSpPr txBox="1"/>
          <p:nvPr/>
        </p:nvSpPr>
        <p:spPr>
          <a:xfrm>
            <a:off x="938644" y="312003"/>
            <a:ext cx="7924800" cy="830997"/>
          </a:xfrm>
          <a:prstGeom prst="rect">
            <a:avLst/>
          </a:prstGeom>
          <a:noFill/>
        </p:spPr>
        <p:txBody>
          <a:bodyPr wrap="square" rtlCol="0">
            <a:spAutoFit/>
          </a:bodyPr>
          <a:lstStyle/>
          <a:p>
            <a:r>
              <a:rPr lang="en-US" sz="2400" b="1" dirty="0">
                <a:latin typeface="Times New Roman" pitchFamily="18" charset="0"/>
                <a:cs typeface="Times New Roman" pitchFamily="18" charset="0"/>
              </a:rPr>
              <a:t>II. Rewrite the following sentences so that their meaning stays the same, using the words give</a:t>
            </a:r>
            <a:r>
              <a:rPr lang="en-US" sz="2400" b="1"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17" name="TextBox 16"/>
          <p:cNvSpPr txBox="1"/>
          <p:nvPr/>
        </p:nvSpPr>
        <p:spPr>
          <a:xfrm>
            <a:off x="152400" y="1971440"/>
            <a:ext cx="9144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8. How </a:t>
            </a:r>
            <a:r>
              <a:rPr lang="en-US" sz="2400" dirty="0">
                <a:latin typeface="Times New Roman" pitchFamily="18" charset="0"/>
                <a:cs typeface="Times New Roman" pitchFamily="18" charset="0"/>
              </a:rPr>
              <a:t>about cycling to school with me tomorrow? (CYCLE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18" name="TextBox 17"/>
          <p:cNvSpPr txBox="1"/>
          <p:nvPr/>
        </p:nvSpPr>
        <p:spPr>
          <a:xfrm>
            <a:off x="304800" y="2366295"/>
            <a:ext cx="9144000" cy="461665"/>
          </a:xfrm>
          <a:prstGeom prst="rect">
            <a:avLst/>
          </a:prstGeom>
          <a:noFill/>
        </p:spPr>
        <p:txBody>
          <a:bodyPr wrap="square" rtlCol="0">
            <a:spAutoFit/>
          </a:bodyPr>
          <a:lstStyle/>
          <a:p>
            <a:r>
              <a:rPr lang="en-US" sz="2400" dirty="0">
                <a:latin typeface="Times New Roman" pitchFamily="18" charset="0"/>
                <a:cs typeface="Times New Roman" pitchFamily="18" charset="0"/>
              </a:rPr>
              <a:t>Let’s _________________________________________.</a:t>
            </a:r>
          </a:p>
        </p:txBody>
      </p:sp>
      <p:sp>
        <p:nvSpPr>
          <p:cNvPr id="19" name="TextBox 18"/>
          <p:cNvSpPr txBox="1"/>
          <p:nvPr/>
        </p:nvSpPr>
        <p:spPr>
          <a:xfrm>
            <a:off x="304800" y="1514981"/>
            <a:ext cx="8763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It ___________________________________________________</a:t>
            </a:r>
            <a:endParaRPr lang="en-US" sz="2400" spc="-50" dirty="0">
              <a:latin typeface="Times New Roman" pitchFamily="18" charset="0"/>
              <a:cs typeface="Times New Roman" pitchFamily="18" charset="0"/>
            </a:endParaRPr>
          </a:p>
        </p:txBody>
      </p:sp>
      <p:sp>
        <p:nvSpPr>
          <p:cNvPr id="20" name="TextBox 19"/>
          <p:cNvSpPr txBox="1"/>
          <p:nvPr/>
        </p:nvSpPr>
        <p:spPr>
          <a:xfrm>
            <a:off x="685800" y="1514981"/>
            <a:ext cx="87630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is about 120 km from Ho Chi Minh City to </a:t>
            </a:r>
            <a:r>
              <a:rPr lang="en-US" sz="2400" b="1" dirty="0" err="1" smtClean="0">
                <a:latin typeface="Times New Roman" pitchFamily="18" charset="0"/>
                <a:cs typeface="Times New Roman" pitchFamily="18" charset="0"/>
              </a:rPr>
              <a:t>Vung</a:t>
            </a:r>
            <a:r>
              <a:rPr lang="en-US" sz="2400" b="1" dirty="0" smtClean="0">
                <a:latin typeface="Times New Roman" pitchFamily="18" charset="0"/>
                <a:cs typeface="Times New Roman" pitchFamily="18" charset="0"/>
              </a:rPr>
              <a:t> Tau.</a:t>
            </a:r>
            <a:endParaRPr lang="en-US" sz="2400" b="1" spc="-50" dirty="0">
              <a:latin typeface="Times New Roman" pitchFamily="18" charset="0"/>
              <a:cs typeface="Times New Roman" pitchFamily="18" charset="0"/>
            </a:endParaRPr>
          </a:p>
        </p:txBody>
      </p:sp>
      <p:sp>
        <p:nvSpPr>
          <p:cNvPr id="21" name="TextBox 20"/>
          <p:cNvSpPr txBox="1"/>
          <p:nvPr/>
        </p:nvSpPr>
        <p:spPr>
          <a:xfrm>
            <a:off x="1066800" y="2375685"/>
            <a:ext cx="67818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cycle </a:t>
            </a:r>
            <a:r>
              <a:rPr lang="en-US" sz="2400" b="1" dirty="0">
                <a:latin typeface="Times New Roman" pitchFamily="18" charset="0"/>
                <a:cs typeface="Times New Roman" pitchFamily="18" charset="0"/>
              </a:rPr>
              <a:t>to school with me tomorrow</a:t>
            </a:r>
            <a:r>
              <a:rPr lang="en-US" sz="2400" b="1" dirty="0" smtClean="0">
                <a:latin typeface="Times New Roman" pitchFamily="18" charset="0"/>
                <a:cs typeface="Times New Roman" pitchFamily="18" charset="0"/>
              </a:rPr>
              <a:t>.</a:t>
            </a:r>
            <a:endParaRPr lang="en-US" sz="2400" b="1" spc="-50" dirty="0">
              <a:latin typeface="Times New Roman" pitchFamily="18" charset="0"/>
              <a:cs typeface="Times New Roman" pitchFamily="18" charset="0"/>
            </a:endParaRPr>
          </a:p>
        </p:txBody>
      </p:sp>
      <p:sp>
        <p:nvSpPr>
          <p:cNvPr id="22" name="TextBox 21"/>
          <p:cNvSpPr txBox="1"/>
          <p:nvPr/>
        </p:nvSpPr>
        <p:spPr>
          <a:xfrm>
            <a:off x="1066800" y="3271305"/>
            <a:ext cx="75438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d</a:t>
            </a:r>
            <a:r>
              <a:rPr lang="en-US" sz="2400" b="1" dirty="0" smtClean="0">
                <a:latin typeface="Times New Roman" pitchFamily="18" charset="0"/>
                <a:cs typeface="Times New Roman" pitchFamily="18" charset="0"/>
              </a:rPr>
              <a:t>oes </a:t>
            </a:r>
            <a:r>
              <a:rPr lang="en-US" sz="2400" b="1" dirty="0">
                <a:latin typeface="Times New Roman" pitchFamily="18" charset="0"/>
                <a:cs typeface="Times New Roman" pitchFamily="18" charset="0"/>
              </a:rPr>
              <a:t>this road </a:t>
            </a:r>
            <a:r>
              <a:rPr lang="en-US" sz="2400" b="1" dirty="0" smtClean="0">
                <a:latin typeface="Times New Roman" pitchFamily="18" charset="0"/>
                <a:cs typeface="Times New Roman" pitchFamily="18" charset="0"/>
              </a:rPr>
              <a:t>sign mean?</a:t>
            </a:r>
            <a:endParaRPr lang="en-US" sz="2400" b="1" spc="-50" dirty="0">
              <a:latin typeface="Times New Roman" pitchFamily="18" charset="0"/>
              <a:cs typeface="Times New Roman" pitchFamily="18" charset="0"/>
            </a:endParaRPr>
          </a:p>
        </p:txBody>
      </p:sp>
      <p:sp>
        <p:nvSpPr>
          <p:cNvPr id="23" name="TextBox 22"/>
          <p:cNvSpPr txBox="1"/>
          <p:nvPr/>
        </p:nvSpPr>
        <p:spPr>
          <a:xfrm>
            <a:off x="3124200" y="4208950"/>
            <a:ext cx="59436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is caused by accident.</a:t>
            </a:r>
            <a:endParaRPr lang="en-US" sz="2400" b="1" spc="-50" dirty="0">
              <a:latin typeface="Times New Roman" pitchFamily="18" charset="0"/>
              <a:cs typeface="Times New Roman" pitchFamily="18" charset="0"/>
            </a:endParaRPr>
          </a:p>
        </p:txBody>
      </p:sp>
      <p:sp>
        <p:nvSpPr>
          <p:cNvPr id="24" name="TextBox 23"/>
          <p:cNvSpPr txBox="1"/>
          <p:nvPr/>
        </p:nvSpPr>
        <p:spPr>
          <a:xfrm>
            <a:off x="2646218" y="5100935"/>
            <a:ext cx="59436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if they </a:t>
            </a:r>
            <a:r>
              <a:rPr lang="en-US" sz="2400" b="1" dirty="0" smtClean="0">
                <a:latin typeface="Times New Roman" pitchFamily="18" charset="0"/>
                <a:cs typeface="Times New Roman" pitchFamily="18" charset="0"/>
              </a:rPr>
              <a:t>disobey </a:t>
            </a:r>
            <a:r>
              <a:rPr lang="en-US" sz="2400" b="1" dirty="0">
                <a:latin typeface="Times New Roman" pitchFamily="18" charset="0"/>
                <a:cs typeface="Times New Roman" pitchFamily="18" charset="0"/>
              </a:rPr>
              <a:t>the traffic rules</a:t>
            </a:r>
            <a:r>
              <a:rPr lang="en-US" sz="2400" b="1" dirty="0" smtClean="0">
                <a:latin typeface="Times New Roman" pitchFamily="18" charset="0"/>
                <a:cs typeface="Times New Roman" pitchFamily="18" charset="0"/>
              </a:rPr>
              <a:t>.</a:t>
            </a:r>
            <a:endParaRPr lang="en-US" sz="2400" b="1" spc="-50" dirty="0">
              <a:latin typeface="Times New Roman" pitchFamily="18" charset="0"/>
              <a:cs typeface="Times New Roman" pitchFamily="18" charset="0"/>
            </a:endParaRPr>
          </a:p>
        </p:txBody>
      </p:sp>
      <p:sp>
        <p:nvSpPr>
          <p:cNvPr id="25" name="TextBox 24"/>
          <p:cNvSpPr txBox="1"/>
          <p:nvPr/>
        </p:nvSpPr>
        <p:spPr>
          <a:xfrm>
            <a:off x="370608" y="6021250"/>
            <a:ext cx="7782791"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takes me 30 minutes to walk to school every day.</a:t>
            </a:r>
            <a:endParaRPr lang="en-US" sz="2400" b="1" spc="-50" dirty="0">
              <a:latin typeface="Times New Roman" pitchFamily="18" charset="0"/>
              <a:cs typeface="Times New Roman" pitchFamily="18" charset="0"/>
            </a:endParaRPr>
          </a:p>
        </p:txBody>
      </p:sp>
      <p:sp>
        <p:nvSpPr>
          <p:cNvPr id="3" name="Rectangle 2">
            <a:hlinkClick r:id="rId3" action="ppaction://hlinksldjump"/>
          </p:cNvPr>
          <p:cNvSpPr/>
          <p:nvPr/>
        </p:nvSpPr>
        <p:spPr>
          <a:xfrm>
            <a:off x="8153399" y="2272145"/>
            <a:ext cx="609601" cy="394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3962400" y="5019810"/>
            <a:ext cx="1219200" cy="0"/>
          </a:xfrm>
          <a:prstGeom prst="line">
            <a:avLst/>
          </a:prstGeom>
        </p:spPr>
        <p:style>
          <a:lnRef idx="2">
            <a:schemeClr val="accent4"/>
          </a:lnRef>
          <a:fillRef idx="0">
            <a:schemeClr val="accent4"/>
          </a:fillRef>
          <a:effectRef idx="1">
            <a:schemeClr val="accent4"/>
          </a:effectRef>
          <a:fontRef idx="minor">
            <a:schemeClr val="tx1"/>
          </a:fontRef>
        </p:style>
      </p:cxnSp>
      <p:sp>
        <p:nvSpPr>
          <p:cNvPr id="28" name="Rectangle 27">
            <a:hlinkClick r:id="rId4" action="ppaction://hlinksldjump"/>
          </p:cNvPr>
          <p:cNvSpPr/>
          <p:nvPr/>
        </p:nvSpPr>
        <p:spPr>
          <a:xfrm>
            <a:off x="8153399" y="5793432"/>
            <a:ext cx="710045" cy="458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5-Point Star 28">
            <a:hlinkClick r:id="" action="ppaction://noaction"/>
          </p:cNvPr>
          <p:cNvSpPr/>
          <p:nvPr/>
        </p:nvSpPr>
        <p:spPr>
          <a:xfrm>
            <a:off x="8458199" y="0"/>
            <a:ext cx="609601"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508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09600" y="3017407"/>
            <a:ext cx="14478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Let’s </a:t>
            </a:r>
            <a:endParaRPr lang="en-US" sz="3200" dirty="0">
              <a:latin typeface="Times New Roman" pitchFamily="18" charset="0"/>
              <a:cs typeface="Times New Roman" pitchFamily="18" charset="0"/>
            </a:endParaRPr>
          </a:p>
        </p:txBody>
      </p:sp>
      <p:sp>
        <p:nvSpPr>
          <p:cNvPr id="4" name="TextBox 3"/>
          <p:cNvSpPr txBox="1"/>
          <p:nvPr/>
        </p:nvSpPr>
        <p:spPr>
          <a:xfrm>
            <a:off x="1143000" y="381000"/>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Let’s go to the cinema tonight.</a:t>
            </a:r>
            <a:endParaRPr lang="en-US" sz="2400" dirty="0">
              <a:latin typeface="Times New Roman" pitchFamily="18" charset="0"/>
              <a:cs typeface="Times New Roman" pitchFamily="18" charset="0"/>
            </a:endParaRPr>
          </a:p>
        </p:txBody>
      </p:sp>
      <p:sp>
        <p:nvSpPr>
          <p:cNvPr id="11" name="TextBox 10"/>
          <p:cNvSpPr txBox="1"/>
          <p:nvPr/>
        </p:nvSpPr>
        <p:spPr>
          <a:xfrm>
            <a:off x="1143000" y="914400"/>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Why don’t go to the cinema tonight?</a:t>
            </a:r>
            <a:endParaRPr lang="en-US" sz="2400" dirty="0">
              <a:latin typeface="Times New Roman" pitchFamily="18" charset="0"/>
              <a:cs typeface="Times New Roman" pitchFamily="18" charset="0"/>
            </a:endParaRPr>
          </a:p>
        </p:txBody>
      </p:sp>
      <p:sp>
        <p:nvSpPr>
          <p:cNvPr id="12" name="TextBox 11"/>
          <p:cNvSpPr txBox="1"/>
          <p:nvPr/>
        </p:nvSpPr>
        <p:spPr>
          <a:xfrm>
            <a:off x="1108364" y="1524000"/>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Shall we go to the cinema tonight?</a:t>
            </a:r>
            <a:endParaRPr lang="en-US" sz="2400" dirty="0">
              <a:latin typeface="Times New Roman" pitchFamily="18" charset="0"/>
              <a:cs typeface="Times New Roman" pitchFamily="18" charset="0"/>
            </a:endParaRPr>
          </a:p>
        </p:txBody>
      </p:sp>
      <p:sp>
        <p:nvSpPr>
          <p:cNvPr id="13" name="TextBox 12"/>
          <p:cNvSpPr txBox="1"/>
          <p:nvPr/>
        </p:nvSpPr>
        <p:spPr>
          <a:xfrm>
            <a:off x="1108364" y="2059404"/>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What about going to the cinema tonight?</a:t>
            </a:r>
            <a:endParaRPr lang="en-US" sz="2400" dirty="0">
              <a:latin typeface="Times New Roman" pitchFamily="18" charset="0"/>
              <a:cs typeface="Times New Roman" pitchFamily="18" charset="0"/>
            </a:endParaRPr>
          </a:p>
        </p:txBody>
      </p:sp>
      <p:sp>
        <p:nvSpPr>
          <p:cNvPr id="14" name="TextBox 13"/>
          <p:cNvSpPr txBox="1"/>
          <p:nvPr/>
        </p:nvSpPr>
        <p:spPr>
          <a:xfrm>
            <a:off x="1108364" y="2586335"/>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How about going to the cinema tonight?</a:t>
            </a:r>
            <a:endParaRPr lang="en-US" sz="2400" dirty="0">
              <a:latin typeface="Times New Roman" pitchFamily="18" charset="0"/>
              <a:cs typeface="Times New Roman" pitchFamily="18" charset="0"/>
            </a:endParaRPr>
          </a:p>
        </p:txBody>
      </p:sp>
      <p:sp>
        <p:nvSpPr>
          <p:cNvPr id="15" name="TextBox 14"/>
          <p:cNvSpPr txBox="1"/>
          <p:nvPr/>
        </p:nvSpPr>
        <p:spPr>
          <a:xfrm>
            <a:off x="1143001" y="377534"/>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Let’s </a:t>
            </a:r>
            <a:r>
              <a:rPr lang="en-US" sz="2400" b="1" dirty="0" smtClean="0">
                <a:solidFill>
                  <a:srgbClr val="FF0000"/>
                </a:solidFill>
                <a:latin typeface="Times New Roman" pitchFamily="18" charset="0"/>
                <a:cs typeface="Times New Roman" pitchFamily="18" charset="0"/>
              </a:rPr>
              <a:t>go</a:t>
            </a:r>
            <a:r>
              <a:rPr lang="en-US" sz="2400" dirty="0" smtClean="0">
                <a:latin typeface="Times New Roman" pitchFamily="18" charset="0"/>
                <a:cs typeface="Times New Roman" pitchFamily="18" charset="0"/>
              </a:rPr>
              <a:t> to the cinema tonight.</a:t>
            </a:r>
            <a:endParaRPr lang="en-US" sz="2400" dirty="0">
              <a:latin typeface="Times New Roman" pitchFamily="18" charset="0"/>
              <a:cs typeface="Times New Roman" pitchFamily="18" charset="0"/>
            </a:endParaRPr>
          </a:p>
        </p:txBody>
      </p:sp>
      <p:sp>
        <p:nvSpPr>
          <p:cNvPr id="16" name="TextBox 15"/>
          <p:cNvSpPr txBox="1"/>
          <p:nvPr/>
        </p:nvSpPr>
        <p:spPr>
          <a:xfrm>
            <a:off x="1143001" y="910934"/>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Why don’t we  </a:t>
            </a:r>
            <a:r>
              <a:rPr lang="en-US" sz="2400" b="1" dirty="0" smtClean="0">
                <a:solidFill>
                  <a:srgbClr val="FF0000"/>
                </a:solidFill>
                <a:latin typeface="Times New Roman" pitchFamily="18" charset="0"/>
                <a:cs typeface="Times New Roman" pitchFamily="18" charset="0"/>
              </a:rPr>
              <a:t>go</a:t>
            </a:r>
            <a:r>
              <a:rPr lang="en-US" sz="2400" dirty="0" smtClean="0">
                <a:latin typeface="Times New Roman" pitchFamily="18" charset="0"/>
                <a:cs typeface="Times New Roman" pitchFamily="18" charset="0"/>
              </a:rPr>
              <a:t> to the cinema tonight?</a:t>
            </a:r>
            <a:endParaRPr lang="en-US" sz="2400" dirty="0">
              <a:latin typeface="Times New Roman" pitchFamily="18" charset="0"/>
              <a:cs typeface="Times New Roman" pitchFamily="18" charset="0"/>
            </a:endParaRPr>
          </a:p>
        </p:txBody>
      </p:sp>
      <p:sp>
        <p:nvSpPr>
          <p:cNvPr id="17" name="TextBox 16"/>
          <p:cNvSpPr txBox="1"/>
          <p:nvPr/>
        </p:nvSpPr>
        <p:spPr>
          <a:xfrm>
            <a:off x="1108365" y="1520534"/>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Shall we </a:t>
            </a:r>
            <a:r>
              <a:rPr lang="en-US" sz="2400" b="1" dirty="0" smtClean="0">
                <a:solidFill>
                  <a:srgbClr val="FF0000"/>
                </a:solidFill>
                <a:latin typeface="Times New Roman" pitchFamily="18" charset="0"/>
                <a:cs typeface="Times New Roman" pitchFamily="18" charset="0"/>
              </a:rPr>
              <a:t>go </a:t>
            </a:r>
            <a:r>
              <a:rPr lang="en-US" sz="2400" dirty="0" smtClean="0">
                <a:latin typeface="Times New Roman" pitchFamily="18" charset="0"/>
                <a:cs typeface="Times New Roman" pitchFamily="18" charset="0"/>
              </a:rPr>
              <a:t>to the cinema tonight?</a:t>
            </a:r>
            <a:endParaRPr lang="en-US" sz="2400" dirty="0">
              <a:latin typeface="Times New Roman" pitchFamily="18" charset="0"/>
              <a:cs typeface="Times New Roman" pitchFamily="18" charset="0"/>
            </a:endParaRPr>
          </a:p>
        </p:txBody>
      </p:sp>
      <p:sp>
        <p:nvSpPr>
          <p:cNvPr id="18" name="TextBox 17"/>
          <p:cNvSpPr txBox="1"/>
          <p:nvPr/>
        </p:nvSpPr>
        <p:spPr>
          <a:xfrm>
            <a:off x="1108365" y="2055938"/>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What about </a:t>
            </a:r>
            <a:r>
              <a:rPr lang="en-US" sz="2400" b="1" dirty="0" smtClean="0">
                <a:solidFill>
                  <a:srgbClr val="FF0000"/>
                </a:solidFill>
                <a:latin typeface="Times New Roman" pitchFamily="18" charset="0"/>
                <a:cs typeface="Times New Roman" pitchFamily="18" charset="0"/>
              </a:rPr>
              <a:t>going</a:t>
            </a:r>
            <a:r>
              <a:rPr lang="en-US" sz="2400" dirty="0" smtClean="0">
                <a:latin typeface="Times New Roman" pitchFamily="18" charset="0"/>
                <a:cs typeface="Times New Roman" pitchFamily="18" charset="0"/>
              </a:rPr>
              <a:t> to the cinema tonight?</a:t>
            </a:r>
            <a:endParaRPr lang="en-US" sz="2400" dirty="0">
              <a:latin typeface="Times New Roman" pitchFamily="18" charset="0"/>
              <a:cs typeface="Times New Roman" pitchFamily="18" charset="0"/>
            </a:endParaRPr>
          </a:p>
        </p:txBody>
      </p:sp>
      <p:sp>
        <p:nvSpPr>
          <p:cNvPr id="19" name="TextBox 18"/>
          <p:cNvSpPr txBox="1"/>
          <p:nvPr/>
        </p:nvSpPr>
        <p:spPr>
          <a:xfrm>
            <a:off x="1108365" y="2582869"/>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How about </a:t>
            </a:r>
            <a:r>
              <a:rPr lang="en-US" sz="2400" b="1" dirty="0" smtClean="0">
                <a:solidFill>
                  <a:srgbClr val="FF0000"/>
                </a:solidFill>
                <a:latin typeface="Times New Roman" pitchFamily="18" charset="0"/>
                <a:cs typeface="Times New Roman" pitchFamily="18" charset="0"/>
              </a:rPr>
              <a:t>going</a:t>
            </a:r>
            <a:r>
              <a:rPr lang="en-US" sz="2400" dirty="0" smtClean="0">
                <a:latin typeface="Times New Roman" pitchFamily="18" charset="0"/>
                <a:cs typeface="Times New Roman" pitchFamily="18" charset="0"/>
              </a:rPr>
              <a:t> to the cinema tonight?</a:t>
            </a:r>
            <a:endParaRPr lang="en-US" sz="2400" dirty="0">
              <a:latin typeface="Times New Roman" pitchFamily="18" charset="0"/>
              <a:cs typeface="Times New Roman" pitchFamily="18" charset="0"/>
            </a:endParaRPr>
          </a:p>
        </p:txBody>
      </p:sp>
      <p:sp>
        <p:nvSpPr>
          <p:cNvPr id="20" name="TextBox 19"/>
          <p:cNvSpPr txBox="1"/>
          <p:nvPr/>
        </p:nvSpPr>
        <p:spPr>
          <a:xfrm>
            <a:off x="609600" y="3602182"/>
            <a:ext cx="26670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Why don’t we</a:t>
            </a:r>
            <a:endParaRPr lang="en-US" sz="3200" dirty="0">
              <a:latin typeface="Times New Roman" pitchFamily="18" charset="0"/>
              <a:cs typeface="Times New Roman" pitchFamily="18" charset="0"/>
            </a:endParaRPr>
          </a:p>
        </p:txBody>
      </p:sp>
      <p:sp>
        <p:nvSpPr>
          <p:cNvPr id="21" name="TextBox 20"/>
          <p:cNvSpPr txBox="1"/>
          <p:nvPr/>
        </p:nvSpPr>
        <p:spPr>
          <a:xfrm>
            <a:off x="609600" y="4186957"/>
            <a:ext cx="20574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Shall we</a:t>
            </a:r>
            <a:endParaRPr lang="en-US" sz="3200" dirty="0">
              <a:latin typeface="Times New Roman" pitchFamily="18" charset="0"/>
              <a:cs typeface="Times New Roman" pitchFamily="18" charset="0"/>
            </a:endParaRPr>
          </a:p>
        </p:txBody>
      </p:sp>
      <p:sp>
        <p:nvSpPr>
          <p:cNvPr id="22" name="TextBox 21"/>
          <p:cNvSpPr txBox="1"/>
          <p:nvPr/>
        </p:nvSpPr>
        <p:spPr>
          <a:xfrm>
            <a:off x="3361460" y="3484932"/>
            <a:ext cx="1666008" cy="769441"/>
          </a:xfrm>
          <a:prstGeom prst="rect">
            <a:avLst/>
          </a:prstGeom>
          <a:noFill/>
        </p:spPr>
        <p:txBody>
          <a:bodyPr wrap="square" rtlCol="0">
            <a:spAutoFit/>
          </a:bodyPr>
          <a:lstStyle/>
          <a:p>
            <a:r>
              <a:rPr lang="en-US" sz="4400" b="1" dirty="0" smtClean="0">
                <a:solidFill>
                  <a:srgbClr val="FF0000"/>
                </a:solidFill>
                <a:latin typeface="Times New Roman" pitchFamily="18" charset="0"/>
                <a:cs typeface="Times New Roman" pitchFamily="18" charset="0"/>
              </a:rPr>
              <a:t>+  V </a:t>
            </a:r>
            <a:endParaRPr lang="en-US" sz="4400" dirty="0">
              <a:latin typeface="Times New Roman" pitchFamily="18" charset="0"/>
              <a:cs typeface="Times New Roman" pitchFamily="18" charset="0"/>
            </a:endParaRPr>
          </a:p>
        </p:txBody>
      </p:sp>
      <p:sp>
        <p:nvSpPr>
          <p:cNvPr id="24" name="TextBox 23"/>
          <p:cNvSpPr txBox="1"/>
          <p:nvPr/>
        </p:nvSpPr>
        <p:spPr>
          <a:xfrm>
            <a:off x="5013613" y="3484932"/>
            <a:ext cx="1666008" cy="769441"/>
          </a:xfrm>
          <a:prstGeom prst="rect">
            <a:avLst/>
          </a:prstGeom>
          <a:noFill/>
        </p:spPr>
        <p:txBody>
          <a:bodyPr wrap="square" rtlCol="0">
            <a:spAutoFit/>
          </a:bodyPr>
          <a:lstStyle/>
          <a:p>
            <a:r>
              <a:rPr lang="en-US" sz="4400" b="1" dirty="0" smtClean="0">
                <a:solidFill>
                  <a:srgbClr val="FF0000"/>
                </a:solidFill>
                <a:latin typeface="Times New Roman" pitchFamily="18" charset="0"/>
                <a:cs typeface="Times New Roman" pitchFamily="18" charset="0"/>
              </a:rPr>
              <a:t>+  O </a:t>
            </a:r>
            <a:endParaRPr lang="en-US" sz="4400" dirty="0">
              <a:latin typeface="Times New Roman" pitchFamily="18" charset="0"/>
              <a:cs typeface="Times New Roman" pitchFamily="18" charset="0"/>
            </a:endParaRPr>
          </a:p>
        </p:txBody>
      </p:sp>
      <p:sp>
        <p:nvSpPr>
          <p:cNvPr id="25" name="TextBox 24"/>
          <p:cNvSpPr txBox="1"/>
          <p:nvPr/>
        </p:nvSpPr>
        <p:spPr>
          <a:xfrm>
            <a:off x="6312879" y="3018972"/>
            <a:ext cx="1447800" cy="584775"/>
          </a:xfrm>
          <a:prstGeom prst="rect">
            <a:avLst/>
          </a:prstGeom>
          <a:noFill/>
        </p:spPr>
        <p:txBody>
          <a:bodyPr wrap="square" rtlCol="0">
            <a:spAutoFit/>
          </a:bodyPr>
          <a:lstStyle/>
          <a:p>
            <a:r>
              <a:rPr lang="en-US" sz="3200" b="1" dirty="0">
                <a:latin typeface="Times New Roman" pitchFamily="18" charset="0"/>
                <a:cs typeface="Times New Roman" pitchFamily="18" charset="0"/>
              </a:rPr>
              <a:t>.</a:t>
            </a:r>
            <a:r>
              <a:rPr lang="en-US" sz="3200" b="1"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26" name="TextBox 25"/>
          <p:cNvSpPr txBox="1"/>
          <p:nvPr/>
        </p:nvSpPr>
        <p:spPr>
          <a:xfrm>
            <a:off x="6312879" y="3603747"/>
            <a:ext cx="2450121"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27" name="TextBox 26"/>
          <p:cNvSpPr txBox="1"/>
          <p:nvPr/>
        </p:nvSpPr>
        <p:spPr>
          <a:xfrm>
            <a:off x="6312878" y="4188522"/>
            <a:ext cx="2281147"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28" name="TextBox 27"/>
          <p:cNvSpPr txBox="1"/>
          <p:nvPr/>
        </p:nvSpPr>
        <p:spPr>
          <a:xfrm>
            <a:off x="609600" y="4765211"/>
            <a:ext cx="26670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What about</a:t>
            </a:r>
            <a:endParaRPr lang="en-US" sz="3200" dirty="0">
              <a:latin typeface="Times New Roman" pitchFamily="18" charset="0"/>
              <a:cs typeface="Times New Roman" pitchFamily="18" charset="0"/>
            </a:endParaRPr>
          </a:p>
        </p:txBody>
      </p:sp>
      <p:sp>
        <p:nvSpPr>
          <p:cNvPr id="29" name="TextBox 28"/>
          <p:cNvSpPr txBox="1"/>
          <p:nvPr/>
        </p:nvSpPr>
        <p:spPr>
          <a:xfrm>
            <a:off x="609600" y="5349986"/>
            <a:ext cx="22860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How about</a:t>
            </a:r>
            <a:endParaRPr lang="en-US" sz="3200" dirty="0">
              <a:latin typeface="Times New Roman" pitchFamily="18" charset="0"/>
              <a:cs typeface="Times New Roman" pitchFamily="18" charset="0"/>
            </a:endParaRPr>
          </a:p>
        </p:txBody>
      </p:sp>
      <p:sp>
        <p:nvSpPr>
          <p:cNvPr id="30" name="TextBox 29"/>
          <p:cNvSpPr txBox="1"/>
          <p:nvPr/>
        </p:nvSpPr>
        <p:spPr>
          <a:xfrm>
            <a:off x="3091296" y="4965265"/>
            <a:ext cx="1937903" cy="769441"/>
          </a:xfrm>
          <a:prstGeom prst="rect">
            <a:avLst/>
          </a:prstGeom>
          <a:noFill/>
        </p:spPr>
        <p:txBody>
          <a:bodyPr wrap="square" rtlCol="0">
            <a:spAutoFit/>
          </a:bodyPr>
          <a:lstStyle/>
          <a:p>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V</a:t>
            </a:r>
            <a:r>
              <a:rPr lang="en-US" sz="3600" b="1" dirty="0" err="1" smtClean="0">
                <a:solidFill>
                  <a:srgbClr val="FF0000"/>
                </a:solidFill>
                <a:latin typeface="Times New Roman" pitchFamily="18" charset="0"/>
                <a:cs typeface="Times New Roman" pitchFamily="18" charset="0"/>
              </a:rPr>
              <a:t>ing</a:t>
            </a:r>
            <a:r>
              <a:rPr lang="en-US" sz="4400" b="1" dirty="0" smtClean="0">
                <a:solidFill>
                  <a:srgbClr val="FF0000"/>
                </a:solidFill>
                <a:latin typeface="Times New Roman" pitchFamily="18" charset="0"/>
                <a:cs typeface="Times New Roman" pitchFamily="18" charset="0"/>
              </a:rPr>
              <a:t> </a:t>
            </a:r>
            <a:endParaRPr lang="en-US" sz="4400" dirty="0">
              <a:latin typeface="Times New Roman" pitchFamily="18" charset="0"/>
              <a:cs typeface="Times New Roman" pitchFamily="18" charset="0"/>
            </a:endParaRPr>
          </a:p>
        </p:txBody>
      </p:sp>
      <p:sp>
        <p:nvSpPr>
          <p:cNvPr id="31" name="TextBox 30"/>
          <p:cNvSpPr txBox="1"/>
          <p:nvPr/>
        </p:nvSpPr>
        <p:spPr>
          <a:xfrm>
            <a:off x="4994563" y="4997425"/>
            <a:ext cx="1666008" cy="769441"/>
          </a:xfrm>
          <a:prstGeom prst="rect">
            <a:avLst/>
          </a:prstGeom>
          <a:noFill/>
        </p:spPr>
        <p:txBody>
          <a:bodyPr wrap="square" rtlCol="0">
            <a:spAutoFit/>
          </a:bodyPr>
          <a:lstStyle/>
          <a:p>
            <a:r>
              <a:rPr lang="en-US" sz="4400" b="1" dirty="0" smtClean="0">
                <a:solidFill>
                  <a:srgbClr val="FF0000"/>
                </a:solidFill>
                <a:latin typeface="Times New Roman" pitchFamily="18" charset="0"/>
                <a:cs typeface="Times New Roman" pitchFamily="18" charset="0"/>
              </a:rPr>
              <a:t>+  O </a:t>
            </a:r>
            <a:endParaRPr lang="en-US" sz="4400" dirty="0">
              <a:latin typeface="Times New Roman" pitchFamily="18" charset="0"/>
              <a:cs typeface="Times New Roman" pitchFamily="18" charset="0"/>
            </a:endParaRPr>
          </a:p>
        </p:txBody>
      </p:sp>
      <p:sp>
        <p:nvSpPr>
          <p:cNvPr id="32" name="TextBox 31"/>
          <p:cNvSpPr txBox="1"/>
          <p:nvPr/>
        </p:nvSpPr>
        <p:spPr>
          <a:xfrm>
            <a:off x="6293829" y="4953000"/>
            <a:ext cx="2450121" cy="769441"/>
          </a:xfrm>
          <a:prstGeom prst="rect">
            <a:avLst/>
          </a:prstGeom>
          <a:noFill/>
        </p:spPr>
        <p:txBody>
          <a:bodyPr wrap="square" rtlCol="0">
            <a:spAutoFit/>
          </a:bodyPr>
          <a:lstStyle/>
          <a:p>
            <a:r>
              <a:rPr lang="en-US" sz="4400" b="1" dirty="0" smtClean="0">
                <a:latin typeface="Times New Roman" pitchFamily="18" charset="0"/>
                <a:cs typeface="Times New Roman" pitchFamily="18" charset="0"/>
              </a:rPr>
              <a:t>?</a:t>
            </a:r>
            <a:endParaRPr lang="en-US" sz="4400" dirty="0">
              <a:latin typeface="Times New Roman" pitchFamily="18" charset="0"/>
              <a:cs typeface="Times New Roman" pitchFamily="18" charset="0"/>
            </a:endParaRPr>
          </a:p>
        </p:txBody>
      </p:sp>
      <p:sp>
        <p:nvSpPr>
          <p:cNvPr id="33" name="Rectangle 32"/>
          <p:cNvSpPr/>
          <p:nvPr/>
        </p:nvSpPr>
        <p:spPr>
          <a:xfrm>
            <a:off x="228600" y="3048000"/>
            <a:ext cx="8515350" cy="1725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5-Point Star 33">
            <a:hlinkClick r:id="rId3" action="ppaction://hlinksldjump"/>
          </p:cNvPr>
          <p:cNvSpPr/>
          <p:nvPr/>
        </p:nvSpPr>
        <p:spPr>
          <a:xfrm>
            <a:off x="8289225" y="152400"/>
            <a:ext cx="702375" cy="4594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28600" y="4773297"/>
            <a:ext cx="8515350" cy="12465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66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xit" presetSubtype="0" fill="hold" grpId="1" nodeType="withEffect">
                                  <p:stCondLst>
                                    <p:cond delay="0"/>
                                  </p:stCondLst>
                                  <p:childTnLst>
                                    <p:animEffect transition="out" filter="fade">
                                      <p:cBhvr>
                                        <p:cTn id="42" dur="500"/>
                                        <p:tgtEl>
                                          <p:spTgt spid="4"/>
                                        </p:tgtEl>
                                      </p:cBhvr>
                                    </p:animEffect>
                                    <p:set>
                                      <p:cBhvr>
                                        <p:cTn id="43" dur="1" fill="hold">
                                          <p:stCondLst>
                                            <p:cond delay="499"/>
                                          </p:stCondLst>
                                        </p:cTn>
                                        <p:tgtEl>
                                          <p:spTgt spid="4"/>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11"/>
                                        </p:tgtEl>
                                      </p:cBhvr>
                                    </p:animEffect>
                                    <p:set>
                                      <p:cBhvr>
                                        <p:cTn id="46" dur="1" fill="hold">
                                          <p:stCondLst>
                                            <p:cond delay="499"/>
                                          </p:stCondLst>
                                        </p:cTn>
                                        <p:tgtEl>
                                          <p:spTgt spid="11"/>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12"/>
                                        </p:tgtEl>
                                      </p:cBhvr>
                                    </p:animEffect>
                                    <p:set>
                                      <p:cBhvr>
                                        <p:cTn id="49" dur="1" fill="hold">
                                          <p:stCondLst>
                                            <p:cond delay="499"/>
                                          </p:stCondLst>
                                        </p:cTn>
                                        <p:tgtEl>
                                          <p:spTgt spid="12"/>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13"/>
                                        </p:tgtEl>
                                      </p:cBhvr>
                                    </p:animEffect>
                                    <p:set>
                                      <p:cBhvr>
                                        <p:cTn id="52" dur="1" fill="hold">
                                          <p:stCondLst>
                                            <p:cond delay="499"/>
                                          </p:stCondLst>
                                        </p:cTn>
                                        <p:tgtEl>
                                          <p:spTgt spid="13"/>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14"/>
                                        </p:tgtEl>
                                      </p:cBhvr>
                                    </p:animEffect>
                                    <p:set>
                                      <p:cBhvr>
                                        <p:cTn id="55" dur="1" fill="hold">
                                          <p:stCondLst>
                                            <p:cond delay="499"/>
                                          </p:stCondLst>
                                        </p:cTn>
                                        <p:tgtEl>
                                          <p:spTgt spid="14"/>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5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fade">
                                      <p:cBhvr>
                                        <p:cTn id="65" dur="50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500"/>
                                        <p:tgtEl>
                                          <p:spTgt spid="21"/>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fade">
                                      <p:cBhvr>
                                        <p:cTn id="75" dur="500"/>
                                        <p:tgtEl>
                                          <p:spTgt spid="22"/>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500"/>
                                        <p:tgtEl>
                                          <p:spTgt spid="24"/>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fade">
                                      <p:cBhvr>
                                        <p:cTn id="85" dur="500"/>
                                        <p:tgtEl>
                                          <p:spTgt spid="25"/>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fade">
                                      <p:cBhvr>
                                        <p:cTn id="90" dur="500"/>
                                        <p:tgtEl>
                                          <p:spTgt spid="26"/>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27"/>
                                        </p:tgtEl>
                                        <p:attrNameLst>
                                          <p:attrName>style.visibility</p:attrName>
                                        </p:attrNameLst>
                                      </p:cBhvr>
                                      <p:to>
                                        <p:strVal val="visible"/>
                                      </p:to>
                                    </p:set>
                                    <p:animEffect transition="in" filter="fade">
                                      <p:cBhvr>
                                        <p:cTn id="95" dur="500"/>
                                        <p:tgtEl>
                                          <p:spTgt spid="27"/>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33"/>
                                        </p:tgtEl>
                                        <p:attrNameLst>
                                          <p:attrName>style.visibility</p:attrName>
                                        </p:attrNameLst>
                                      </p:cBhvr>
                                      <p:to>
                                        <p:strVal val="visible"/>
                                      </p:to>
                                    </p:set>
                                    <p:animEffect transition="in" filter="fade">
                                      <p:cBhvr>
                                        <p:cTn id="100" dur="500"/>
                                        <p:tgtEl>
                                          <p:spTgt spid="33"/>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28"/>
                                        </p:tgtEl>
                                        <p:attrNameLst>
                                          <p:attrName>style.visibility</p:attrName>
                                        </p:attrNameLst>
                                      </p:cBhvr>
                                      <p:to>
                                        <p:strVal val="visible"/>
                                      </p:to>
                                    </p:set>
                                    <p:animEffect transition="in" filter="fade">
                                      <p:cBhvr>
                                        <p:cTn id="105" dur="500"/>
                                        <p:tgtEl>
                                          <p:spTgt spid="28"/>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29"/>
                                        </p:tgtEl>
                                        <p:attrNameLst>
                                          <p:attrName>style.visibility</p:attrName>
                                        </p:attrNameLst>
                                      </p:cBhvr>
                                      <p:to>
                                        <p:strVal val="visible"/>
                                      </p:to>
                                    </p:set>
                                    <p:animEffect transition="in" filter="fade">
                                      <p:cBhvr>
                                        <p:cTn id="110" dur="500"/>
                                        <p:tgtEl>
                                          <p:spTgt spid="29"/>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30"/>
                                        </p:tgtEl>
                                        <p:attrNameLst>
                                          <p:attrName>style.visibility</p:attrName>
                                        </p:attrNameLst>
                                      </p:cBhvr>
                                      <p:to>
                                        <p:strVal val="visible"/>
                                      </p:to>
                                    </p:set>
                                    <p:animEffect transition="in" filter="fade">
                                      <p:cBhvr>
                                        <p:cTn id="115" dur="500"/>
                                        <p:tgtEl>
                                          <p:spTgt spid="30"/>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31"/>
                                        </p:tgtEl>
                                        <p:attrNameLst>
                                          <p:attrName>style.visibility</p:attrName>
                                        </p:attrNameLst>
                                      </p:cBhvr>
                                      <p:to>
                                        <p:strVal val="visible"/>
                                      </p:to>
                                    </p:set>
                                    <p:animEffect transition="in" filter="fade">
                                      <p:cBhvr>
                                        <p:cTn id="120" dur="500"/>
                                        <p:tgtEl>
                                          <p:spTgt spid="31"/>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32"/>
                                        </p:tgtEl>
                                        <p:attrNameLst>
                                          <p:attrName>style.visibility</p:attrName>
                                        </p:attrNameLst>
                                      </p:cBhvr>
                                      <p:to>
                                        <p:strVal val="visible"/>
                                      </p:to>
                                    </p:set>
                                    <p:animEffect transition="in" filter="fade">
                                      <p:cBhvr>
                                        <p:cTn id="125" dur="500"/>
                                        <p:tgtEl>
                                          <p:spTgt spid="32"/>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2"/>
                                        </p:tgtEl>
                                        <p:attrNameLst>
                                          <p:attrName>style.visibility</p:attrName>
                                        </p:attrNameLst>
                                      </p:cBhvr>
                                      <p:to>
                                        <p:strVal val="visible"/>
                                      </p:to>
                                    </p:set>
                                    <p:animEffect transition="in" filter="fade">
                                      <p:cBhvr>
                                        <p:cTn id="1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4" grpId="1"/>
      <p:bldP spid="11" grpId="0"/>
      <p:bldP spid="11" grpId="1"/>
      <p:bldP spid="12" grpId="0"/>
      <p:bldP spid="12" grpId="1"/>
      <p:bldP spid="13" grpId="0"/>
      <p:bldP spid="13" grpId="1"/>
      <p:bldP spid="14" grpId="0"/>
      <p:bldP spid="14" grpId="1"/>
      <p:bldP spid="15" grpId="0"/>
      <p:bldP spid="16" grpId="0"/>
      <p:bldP spid="17" grpId="0"/>
      <p:bldP spid="18" grpId="0"/>
      <p:bldP spid="19" grpId="0"/>
      <p:bldP spid="20" grpId="0"/>
      <p:bldP spid="21" grpId="0"/>
      <p:bldP spid="22" grpId="0"/>
      <p:bldP spid="24" grpId="0"/>
      <p:bldP spid="25" grpId="0"/>
      <p:bldP spid="26" grpId="0"/>
      <p:bldP spid="27" grpId="0"/>
      <p:bldP spid="28" grpId="0"/>
      <p:bldP spid="29" grpId="0"/>
      <p:bldP spid="30" grpId="0"/>
      <p:bldP spid="31" grpId="0"/>
      <p:bldP spid="32" grpId="0"/>
      <p:bldP spid="33"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7057738" y="1219182"/>
            <a:ext cx="452010" cy="4062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752600" y="-4849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ONLINE TEST 1</a:t>
            </a:r>
            <a:endParaRPr lang="en-US" sz="2800" b="1" dirty="0">
              <a:solidFill>
                <a:srgbClr val="FF0000"/>
              </a:solidFill>
              <a:latin typeface="Times New Roman" pitchFamily="18" charset="0"/>
              <a:cs typeface="Times New Roman" pitchFamily="18" charset="0"/>
            </a:endParaRPr>
          </a:p>
        </p:txBody>
      </p:sp>
      <p:pic>
        <p:nvPicPr>
          <p:cNvPr id="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38644" y="381000"/>
            <a:ext cx="7595756" cy="461665"/>
          </a:xfrm>
          <a:prstGeom prst="rect">
            <a:avLst/>
          </a:prstGeom>
          <a:noFill/>
        </p:spPr>
        <p:txBody>
          <a:bodyPr wrap="square" rtlCol="0">
            <a:spAutoFit/>
          </a:bodyPr>
          <a:lstStyle/>
          <a:p>
            <a:r>
              <a:rPr lang="en-US" sz="2400" b="1" dirty="0">
                <a:latin typeface="Times New Roman" pitchFamily="18" charset="0"/>
                <a:cs typeface="Times New Roman" pitchFamily="18" charset="0"/>
              </a:rPr>
              <a:t>PART </a:t>
            </a:r>
            <a:r>
              <a:rPr lang="en-US" sz="2400" b="1" dirty="0" smtClean="0">
                <a:latin typeface="Times New Roman" pitchFamily="18" charset="0"/>
                <a:cs typeface="Times New Roman" pitchFamily="18" charset="0"/>
              </a:rPr>
              <a:t>2. </a:t>
            </a:r>
            <a:r>
              <a:rPr lang="en-US" sz="2400" b="1" dirty="0">
                <a:latin typeface="Times New Roman" pitchFamily="18" charset="0"/>
                <a:cs typeface="Times New Roman" pitchFamily="18" charset="0"/>
              </a:rPr>
              <a:t>PHONETICS </a:t>
            </a:r>
            <a:endParaRPr lang="en-US" sz="2400" dirty="0">
              <a:latin typeface="Times New Roman" pitchFamily="18" charset="0"/>
              <a:cs typeface="Times New Roman" pitchFamily="18" charset="0"/>
            </a:endParaRPr>
          </a:p>
        </p:txBody>
      </p:sp>
      <p:sp>
        <p:nvSpPr>
          <p:cNvPr id="5" name="TextBox 4"/>
          <p:cNvSpPr txBox="1"/>
          <p:nvPr/>
        </p:nvSpPr>
        <p:spPr>
          <a:xfrm>
            <a:off x="0" y="773300"/>
            <a:ext cx="90678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I. Find the word which has a different sound in the underlined part. </a:t>
            </a:r>
            <a:endParaRPr lang="en-US" sz="2400" dirty="0">
              <a:latin typeface="Times New Roman" pitchFamily="18" charset="0"/>
              <a:cs typeface="Times New Roman" pitchFamily="18" charset="0"/>
            </a:endParaRPr>
          </a:p>
        </p:txBody>
      </p:sp>
      <p:sp>
        <p:nvSpPr>
          <p:cNvPr id="7" name="TextBox 6"/>
          <p:cNvSpPr txBox="1"/>
          <p:nvPr/>
        </p:nvSpPr>
        <p:spPr>
          <a:xfrm>
            <a:off x="0" y="1158470"/>
            <a:ext cx="9067800" cy="2349361"/>
          </a:xfrm>
          <a:prstGeom prst="rect">
            <a:avLst/>
          </a:prstGeom>
          <a:noFill/>
        </p:spPr>
        <p:txBody>
          <a:bodyPr wrap="square" rtlCol="0">
            <a:spAutoFit/>
          </a:bodyPr>
          <a:lstStyle/>
          <a:p>
            <a:pPr>
              <a:spcBef>
                <a:spcPts val="400"/>
              </a:spcBef>
              <a:spcAft>
                <a:spcPts val="400"/>
              </a:spcAft>
            </a:pPr>
            <a:r>
              <a:rPr lang="en-US" sz="2400" dirty="0">
                <a:latin typeface="Times New Roman" pitchFamily="18" charset="0"/>
                <a:cs typeface="Times New Roman" pitchFamily="18" charset="0"/>
              </a:rPr>
              <a:t>1. A. pick</a:t>
            </a:r>
            <a:r>
              <a:rPr lang="en-US" sz="2400" u="sng" dirty="0">
                <a:latin typeface="Times New Roman" pitchFamily="18" charset="0"/>
                <a:cs typeface="Times New Roman" pitchFamily="18" charset="0"/>
              </a:rPr>
              <a:t>ed</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B</a:t>
            </a:r>
            <a:r>
              <a:rPr lang="en-US" sz="2400" dirty="0">
                <a:latin typeface="Times New Roman" pitchFamily="18" charset="0"/>
                <a:cs typeface="Times New Roman" pitchFamily="18" charset="0"/>
              </a:rPr>
              <a:t>. click</a:t>
            </a:r>
            <a:r>
              <a:rPr lang="en-US" sz="2400" u="sng" dirty="0">
                <a:latin typeface="Times New Roman" pitchFamily="18" charset="0"/>
                <a:cs typeface="Times New Roman" pitchFamily="18" charset="0"/>
              </a:rPr>
              <a:t>ed</a:t>
            </a:r>
            <a:r>
              <a:rPr lang="en-US" sz="2400" dirty="0">
                <a:latin typeface="Times New Roman" pitchFamily="18" charset="0"/>
                <a:cs typeface="Times New Roman" pitchFamily="18" charset="0"/>
              </a:rPr>
              <a:t>	C. promis</a:t>
            </a:r>
            <a:r>
              <a:rPr lang="en-US" sz="2400" u="sng" dirty="0">
                <a:latin typeface="Times New Roman" pitchFamily="18" charset="0"/>
                <a:cs typeface="Times New Roman" pitchFamily="18" charset="0"/>
              </a:rPr>
              <a:t>ed</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deliver</a:t>
            </a:r>
            <a:r>
              <a:rPr lang="en-US" sz="2400" u="sng" dirty="0">
                <a:latin typeface="Times New Roman" pitchFamily="18" charset="0"/>
                <a:cs typeface="Times New Roman" pitchFamily="18" charset="0"/>
              </a:rPr>
              <a:t>ed</a:t>
            </a:r>
            <a:endParaRPr lang="en-US" sz="2400" dirty="0">
              <a:latin typeface="Times New Roman" pitchFamily="18" charset="0"/>
              <a:cs typeface="Times New Roman" pitchFamily="18" charset="0"/>
            </a:endParaRPr>
          </a:p>
          <a:p>
            <a:pPr>
              <a:spcBef>
                <a:spcPts val="400"/>
              </a:spcBef>
              <a:spcAft>
                <a:spcPts val="400"/>
              </a:spcAft>
            </a:pPr>
            <a:r>
              <a:rPr lang="en-US" sz="2400" dirty="0" smtClean="0">
                <a:latin typeface="Times New Roman" pitchFamily="18" charset="0"/>
                <a:cs typeface="Times New Roman" pitchFamily="18" charset="0"/>
              </a:rPr>
              <a:t>2. A</a:t>
            </a:r>
            <a:r>
              <a:rPr lang="en-US" sz="2400" dirty="0">
                <a:latin typeface="Times New Roman" pitchFamily="18" charset="0"/>
                <a:cs typeface="Times New Roman" pitchFamily="18" charset="0"/>
              </a:rPr>
              <a:t>. s</a:t>
            </a:r>
            <a:r>
              <a:rPr lang="en-US" sz="2400" u="sng" dirty="0">
                <a:latin typeface="Times New Roman" pitchFamily="18" charset="0"/>
                <a:cs typeface="Times New Roman" pitchFamily="18" charset="0"/>
              </a:rPr>
              <a:t>ai</a:t>
            </a:r>
            <a:r>
              <a:rPr lang="en-US" sz="2400" dirty="0">
                <a:latin typeface="Times New Roman" pitchFamily="18" charset="0"/>
                <a:cs typeface="Times New Roman" pitchFamily="18" charset="0"/>
              </a:rPr>
              <a:t>d	</a:t>
            </a:r>
            <a:r>
              <a:rPr lang="en-US" sz="2400" dirty="0" smtClean="0">
                <a:latin typeface="Times New Roman" pitchFamily="18" charset="0"/>
                <a:cs typeface="Times New Roman" pitchFamily="18" charset="0"/>
              </a:rPr>
              <a:t>	B</a:t>
            </a:r>
            <a:r>
              <a:rPr lang="en-US" sz="2400" dirty="0">
                <a:latin typeface="Times New Roman" pitchFamily="18" charset="0"/>
                <a:cs typeface="Times New Roman" pitchFamily="18" charset="0"/>
              </a:rPr>
              <a:t>. w</a:t>
            </a:r>
            <a:r>
              <a:rPr lang="en-US" sz="2400" u="sng" dirty="0">
                <a:latin typeface="Times New Roman" pitchFamily="18" charset="0"/>
                <a:cs typeface="Times New Roman" pitchFamily="18" charset="0"/>
              </a:rPr>
              <a:t>a</a:t>
            </a:r>
            <a:r>
              <a:rPr lang="en-US" sz="2400" dirty="0">
                <a:latin typeface="Times New Roman" pitchFamily="18" charset="0"/>
                <a:cs typeface="Times New Roman" pitchFamily="18" charset="0"/>
              </a:rPr>
              <a:t>it	</a:t>
            </a:r>
            <a:r>
              <a:rPr lang="en-US" sz="2400" dirty="0" smtClean="0">
                <a:latin typeface="Times New Roman" pitchFamily="18" charset="0"/>
                <a:cs typeface="Times New Roman" pitchFamily="18" charset="0"/>
              </a:rPr>
              <a:t>	C</a:t>
            </a:r>
            <a:r>
              <a:rPr lang="en-US" sz="2400" dirty="0">
                <a:latin typeface="Times New Roman" pitchFamily="18" charset="0"/>
                <a:cs typeface="Times New Roman" pitchFamily="18" charset="0"/>
              </a:rPr>
              <a:t>. m</a:t>
            </a:r>
            <a:r>
              <a:rPr lang="en-US" sz="2400" u="sng" dirty="0">
                <a:latin typeface="Times New Roman" pitchFamily="18" charset="0"/>
                <a:cs typeface="Times New Roman" pitchFamily="18" charset="0"/>
              </a:rPr>
              <a:t>ai</a:t>
            </a:r>
            <a:r>
              <a:rPr lang="en-US" sz="2400" dirty="0">
                <a:latin typeface="Times New Roman" pitchFamily="18" charset="0"/>
                <a:cs typeface="Times New Roman" pitchFamily="18" charset="0"/>
              </a:rPr>
              <a:t>d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s</a:t>
            </a:r>
            <a:r>
              <a:rPr lang="en-US" sz="2400" u="sng" dirty="0">
                <a:latin typeface="Times New Roman" pitchFamily="18" charset="0"/>
                <a:cs typeface="Times New Roman" pitchFamily="18" charset="0"/>
              </a:rPr>
              <a:t>a</a:t>
            </a:r>
            <a:r>
              <a:rPr lang="en-US" sz="2400" dirty="0">
                <a:latin typeface="Times New Roman" pitchFamily="18" charset="0"/>
                <a:cs typeface="Times New Roman" pitchFamily="18" charset="0"/>
              </a:rPr>
              <a:t>il</a:t>
            </a:r>
          </a:p>
          <a:p>
            <a:pPr>
              <a:spcBef>
                <a:spcPts val="400"/>
              </a:spcBef>
              <a:spcAft>
                <a:spcPts val="400"/>
              </a:spcAft>
            </a:pPr>
            <a:r>
              <a:rPr lang="en-US" sz="2400" dirty="0">
                <a:latin typeface="Times New Roman" pitchFamily="18" charset="0"/>
                <a:cs typeface="Times New Roman" pitchFamily="18" charset="0"/>
              </a:rPr>
              <a:t>3</a:t>
            </a:r>
            <a:r>
              <a:rPr lang="en-US" sz="2400" dirty="0" smtClean="0">
                <a:latin typeface="Times New Roman" pitchFamily="18" charset="0"/>
                <a:cs typeface="Times New Roman" pitchFamily="18" charset="0"/>
              </a:rPr>
              <a:t>. A</a:t>
            </a:r>
            <a:r>
              <a:rPr lang="en-US" sz="2400" dirty="0">
                <a:latin typeface="Times New Roman" pitchFamily="18" charset="0"/>
                <a:cs typeface="Times New Roman" pitchFamily="18" charset="0"/>
              </a:rPr>
              <a:t>. ar</a:t>
            </a:r>
            <a:r>
              <a:rPr lang="en-US" sz="2400" u="sng" dirty="0">
                <a:latin typeface="Times New Roman" pitchFamily="18" charset="0"/>
                <a:cs typeface="Times New Roman" pitchFamily="18" charset="0"/>
              </a:rPr>
              <a:t>ch</a:t>
            </a:r>
            <a:r>
              <a:rPr lang="en-US" sz="2400" dirty="0">
                <a:latin typeface="Times New Roman" pitchFamily="18" charset="0"/>
                <a:cs typeface="Times New Roman" pitchFamily="18" charset="0"/>
              </a:rPr>
              <a:t>itect	</a:t>
            </a:r>
            <a:r>
              <a:rPr lang="en-US" sz="2400" dirty="0" smtClean="0">
                <a:latin typeface="Times New Roman" pitchFamily="18" charset="0"/>
                <a:cs typeface="Times New Roman" pitchFamily="18" charset="0"/>
              </a:rPr>
              <a:t>	B</a:t>
            </a:r>
            <a:r>
              <a:rPr lang="en-US" sz="2400" dirty="0">
                <a:latin typeface="Times New Roman" pitchFamily="18" charset="0"/>
                <a:cs typeface="Times New Roman" pitchFamily="18" charset="0"/>
              </a:rPr>
              <a:t>. chur</a:t>
            </a:r>
            <a:r>
              <a:rPr lang="en-US" sz="2400" u="sng" dirty="0">
                <a:latin typeface="Times New Roman" pitchFamily="18" charset="0"/>
                <a:cs typeface="Times New Roman" pitchFamily="18" charset="0"/>
              </a:rPr>
              <a:t>ch</a:t>
            </a:r>
            <a:r>
              <a:rPr lang="en-US" sz="2400" dirty="0">
                <a:latin typeface="Times New Roman" pitchFamily="18" charset="0"/>
                <a:cs typeface="Times New Roman" pitchFamily="18" charset="0"/>
              </a:rPr>
              <a:t>	C. </a:t>
            </a:r>
            <a:r>
              <a:rPr lang="en-US" sz="2400" u="sng" dirty="0" smtClean="0">
                <a:latin typeface="Times New Roman" pitchFamily="18" charset="0"/>
                <a:cs typeface="Times New Roman" pitchFamily="18" charset="0"/>
              </a:rPr>
              <a:t>ch</a:t>
            </a:r>
            <a:r>
              <a:rPr lang="en-US" sz="2400" dirty="0" smtClean="0">
                <a:latin typeface="Times New Roman" pitchFamily="18" charset="0"/>
                <a:cs typeface="Times New Roman" pitchFamily="18" charset="0"/>
              </a:rPr>
              <a:t>ildren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arm</a:t>
            </a:r>
            <a:r>
              <a:rPr lang="en-US" sz="2400" u="sng" dirty="0">
                <a:latin typeface="Times New Roman" pitchFamily="18" charset="0"/>
                <a:cs typeface="Times New Roman" pitchFamily="18" charset="0"/>
              </a:rPr>
              <a:t>ch</a:t>
            </a:r>
            <a:r>
              <a:rPr lang="en-US" sz="2400" dirty="0">
                <a:latin typeface="Times New Roman" pitchFamily="18" charset="0"/>
                <a:cs typeface="Times New Roman" pitchFamily="18" charset="0"/>
              </a:rPr>
              <a:t>air</a:t>
            </a:r>
          </a:p>
          <a:p>
            <a:pPr>
              <a:spcBef>
                <a:spcPts val="400"/>
              </a:spcBef>
              <a:spcAft>
                <a:spcPts val="400"/>
              </a:spcAft>
            </a:pPr>
            <a:r>
              <a:rPr lang="en-US" sz="2400" dirty="0">
                <a:latin typeface="Times New Roman" pitchFamily="18" charset="0"/>
                <a:cs typeface="Times New Roman" pitchFamily="18" charset="0"/>
              </a:rPr>
              <a:t>4</a:t>
            </a:r>
            <a:r>
              <a:rPr lang="en-US" sz="2400" dirty="0" smtClean="0">
                <a:latin typeface="Times New Roman" pitchFamily="18" charset="0"/>
                <a:cs typeface="Times New Roman" pitchFamily="18" charset="0"/>
              </a:rPr>
              <a:t>. A</a:t>
            </a:r>
            <a:r>
              <a:rPr lang="en-US" sz="2400" dirty="0">
                <a:latin typeface="Times New Roman" pitchFamily="18" charset="0"/>
                <a:cs typeface="Times New Roman" pitchFamily="18" charset="0"/>
              </a:rPr>
              <a:t>. </a:t>
            </a:r>
            <a:r>
              <a:rPr lang="en-US" sz="2400" u="sng" dirty="0">
                <a:latin typeface="Times New Roman" pitchFamily="18" charset="0"/>
                <a:cs typeface="Times New Roman" pitchFamily="18" charset="0"/>
              </a:rPr>
              <a:t>c</a:t>
            </a:r>
            <a:r>
              <a:rPr lang="en-US" sz="2400" dirty="0">
                <a:latin typeface="Times New Roman" pitchFamily="18" charset="0"/>
                <a:cs typeface="Times New Roman" pitchFamily="18" charset="0"/>
              </a:rPr>
              <a:t>alorie	</a:t>
            </a:r>
            <a:r>
              <a:rPr lang="en-US" sz="2400" dirty="0" smtClean="0">
                <a:latin typeface="Times New Roman" pitchFamily="18" charset="0"/>
                <a:cs typeface="Times New Roman" pitchFamily="18" charset="0"/>
              </a:rPr>
              <a:t>	B</a:t>
            </a:r>
            <a:r>
              <a:rPr lang="en-US" sz="2400" dirty="0">
                <a:latin typeface="Times New Roman" pitchFamily="18" charset="0"/>
                <a:cs typeface="Times New Roman" pitchFamily="18" charset="0"/>
              </a:rPr>
              <a:t>. </a:t>
            </a:r>
            <a:r>
              <a:rPr lang="en-US" sz="2400" u="sng" dirty="0">
                <a:latin typeface="Times New Roman" pitchFamily="18" charset="0"/>
                <a:cs typeface="Times New Roman" pitchFamily="18" charset="0"/>
              </a:rPr>
              <a:t>c</a:t>
            </a:r>
            <a:r>
              <a:rPr lang="en-US" sz="2400" dirty="0">
                <a:latin typeface="Times New Roman" pitchFamily="18" charset="0"/>
                <a:cs typeface="Times New Roman" pitchFamily="18" charset="0"/>
              </a:rPr>
              <a:t>arve	C. </a:t>
            </a:r>
            <a:r>
              <a:rPr lang="en-US" sz="2400" u="sng" dirty="0">
                <a:latin typeface="Times New Roman" pitchFamily="18" charset="0"/>
                <a:cs typeface="Times New Roman" pitchFamily="18" charset="0"/>
              </a:rPr>
              <a:t>c</a:t>
            </a:r>
            <a:r>
              <a:rPr lang="en-US" sz="2400" dirty="0">
                <a:latin typeface="Times New Roman" pitchFamily="18" charset="0"/>
                <a:cs typeface="Times New Roman" pitchFamily="18" charset="0"/>
              </a:rPr>
              <a:t>ollage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a:t>
            </a:r>
            <a:r>
              <a:rPr lang="en-US" sz="2400" u="sng" dirty="0">
                <a:latin typeface="Times New Roman" pitchFamily="18" charset="0"/>
                <a:cs typeface="Times New Roman" pitchFamily="18" charset="0"/>
              </a:rPr>
              <a:t>c</a:t>
            </a:r>
            <a:r>
              <a:rPr lang="en-US" sz="2400" dirty="0">
                <a:latin typeface="Times New Roman" pitchFamily="18" charset="0"/>
                <a:cs typeface="Times New Roman" pitchFamily="18" charset="0"/>
              </a:rPr>
              <a:t>enter</a:t>
            </a:r>
          </a:p>
          <a:p>
            <a:pPr>
              <a:spcBef>
                <a:spcPts val="400"/>
              </a:spcBef>
              <a:spcAft>
                <a:spcPts val="400"/>
              </a:spcAft>
            </a:pPr>
            <a:r>
              <a:rPr lang="en-US" sz="2400" dirty="0">
                <a:latin typeface="Times New Roman" pitchFamily="18" charset="0"/>
                <a:cs typeface="Times New Roman" pitchFamily="18" charset="0"/>
              </a:rPr>
              <a:t>5. A. </a:t>
            </a:r>
            <a:r>
              <a:rPr lang="en-US" sz="2400" u="sng" dirty="0">
                <a:latin typeface="Times New Roman" pitchFamily="18" charset="0"/>
                <a:cs typeface="Times New Roman" pitchFamily="18" charset="0"/>
              </a:rPr>
              <a:t>s</a:t>
            </a:r>
            <a:r>
              <a:rPr lang="en-US" sz="2400" dirty="0">
                <a:latin typeface="Times New Roman" pitchFamily="18" charset="0"/>
                <a:cs typeface="Times New Roman" pitchFamily="18" charset="0"/>
              </a:rPr>
              <a:t>erious         	B. </a:t>
            </a:r>
            <a:r>
              <a:rPr lang="en-US" sz="2400" u="sng" dirty="0">
                <a:latin typeface="Times New Roman" pitchFamily="18" charset="0"/>
                <a:cs typeface="Times New Roman" pitchFamily="18" charset="0"/>
              </a:rPr>
              <a:t>s</a:t>
            </a:r>
            <a:r>
              <a:rPr lang="en-US" sz="2400" dirty="0">
                <a:latin typeface="Times New Roman" pitchFamily="18" charset="0"/>
                <a:cs typeface="Times New Roman" pitchFamily="18" charset="0"/>
              </a:rPr>
              <a:t>ymptom      </a:t>
            </a:r>
            <a:r>
              <a:rPr lang="en-US" sz="2400" dirty="0" smtClean="0">
                <a:latin typeface="Times New Roman" pitchFamily="18" charset="0"/>
                <a:cs typeface="Times New Roman" pitchFamily="18" charset="0"/>
              </a:rPr>
              <a:t>C</a:t>
            </a:r>
            <a:r>
              <a:rPr lang="en-US" sz="2400" dirty="0">
                <a:latin typeface="Times New Roman" pitchFamily="18" charset="0"/>
                <a:cs typeface="Times New Roman" pitchFamily="18" charset="0"/>
              </a:rPr>
              <a:t>. </a:t>
            </a:r>
            <a:r>
              <a:rPr lang="en-US" sz="2400" u="sng" dirty="0">
                <a:latin typeface="Times New Roman" pitchFamily="18" charset="0"/>
                <a:cs typeface="Times New Roman" pitchFamily="18" charset="0"/>
              </a:rPr>
              <a:t>s</a:t>
            </a:r>
            <a:r>
              <a:rPr lang="en-US" sz="2400" dirty="0">
                <a:latin typeface="Times New Roman" pitchFamily="18" charset="0"/>
                <a:cs typeface="Times New Roman" pitchFamily="18" charset="0"/>
              </a:rPr>
              <a:t>ugar           	D. </a:t>
            </a:r>
            <a:r>
              <a:rPr lang="en-US" sz="2400" u="sng" dirty="0">
                <a:latin typeface="Times New Roman" pitchFamily="18" charset="0"/>
                <a:cs typeface="Times New Roman" pitchFamily="18" charset="0"/>
              </a:rPr>
              <a:t>s</a:t>
            </a:r>
            <a:r>
              <a:rPr lang="en-US" sz="2400" dirty="0">
                <a:latin typeface="Times New Roman" pitchFamily="18" charset="0"/>
                <a:cs typeface="Times New Roman" pitchFamily="18" charset="0"/>
              </a:rPr>
              <a:t>auce</a:t>
            </a:r>
          </a:p>
        </p:txBody>
      </p:sp>
      <p:sp>
        <p:nvSpPr>
          <p:cNvPr id="8" name="TextBox 7"/>
          <p:cNvSpPr txBox="1"/>
          <p:nvPr/>
        </p:nvSpPr>
        <p:spPr>
          <a:xfrm>
            <a:off x="0" y="3523919"/>
            <a:ext cx="9067800" cy="2821285"/>
          </a:xfrm>
          <a:prstGeom prst="rect">
            <a:avLst/>
          </a:prstGeom>
          <a:noFill/>
        </p:spPr>
        <p:txBody>
          <a:bodyPr wrap="square" rtlCol="0">
            <a:spAutoFit/>
          </a:bodyPr>
          <a:lstStyle/>
          <a:p>
            <a:pPr>
              <a:spcBef>
                <a:spcPts val="400"/>
              </a:spcBef>
              <a:spcAft>
                <a:spcPts val="400"/>
              </a:spcAft>
            </a:pPr>
            <a:r>
              <a:rPr lang="en-US" sz="2400" b="1" dirty="0">
                <a:latin typeface="Times New Roman" pitchFamily="18" charset="0"/>
                <a:cs typeface="Times New Roman" pitchFamily="18" charset="0"/>
              </a:rPr>
              <a:t>II. Find the word which has different stress from the others.</a:t>
            </a:r>
            <a:endParaRPr lang="en-US" sz="2400" dirty="0">
              <a:latin typeface="Times New Roman" pitchFamily="18" charset="0"/>
              <a:cs typeface="Times New Roman" pitchFamily="18" charset="0"/>
            </a:endParaRPr>
          </a:p>
          <a:p>
            <a:pPr>
              <a:spcBef>
                <a:spcPts val="400"/>
              </a:spcBef>
              <a:spcAft>
                <a:spcPts val="400"/>
              </a:spcAft>
            </a:pPr>
            <a:r>
              <a:rPr lang="en-US" sz="2400" dirty="0">
                <a:latin typeface="Times New Roman" pitchFamily="18" charset="0"/>
                <a:cs typeface="Times New Roman" pitchFamily="18" charset="0"/>
              </a:rPr>
              <a:t>6. A. helicopter	B. illegal	C. pavement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station</a:t>
            </a:r>
          </a:p>
          <a:p>
            <a:pPr>
              <a:spcBef>
                <a:spcPts val="400"/>
              </a:spcBef>
              <a:spcAft>
                <a:spcPts val="400"/>
              </a:spcAft>
            </a:pPr>
            <a:r>
              <a:rPr lang="en-US" sz="2400" dirty="0">
                <a:latin typeface="Times New Roman" pitchFamily="18" charset="0"/>
                <a:cs typeface="Times New Roman" pitchFamily="18" charset="0"/>
              </a:rPr>
              <a:t>7. A. interesting	</a:t>
            </a:r>
            <a:r>
              <a:rPr lang="en-US" sz="2400" dirty="0" smtClean="0">
                <a:latin typeface="Times New Roman" pitchFamily="18" charset="0"/>
                <a:cs typeface="Times New Roman" pitchFamily="18" charset="0"/>
              </a:rPr>
              <a:t>B</a:t>
            </a:r>
            <a:r>
              <a:rPr lang="en-US" sz="2400" dirty="0">
                <a:latin typeface="Times New Roman" pitchFamily="18" charset="0"/>
                <a:cs typeface="Times New Roman" pitchFamily="18" charset="0"/>
              </a:rPr>
              <a:t>. exhausting	C. confusing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exciting</a:t>
            </a:r>
          </a:p>
          <a:p>
            <a:pPr>
              <a:spcBef>
                <a:spcPts val="400"/>
              </a:spcBef>
              <a:spcAft>
                <a:spcPts val="400"/>
              </a:spcAft>
            </a:pPr>
            <a:r>
              <a:rPr lang="en-US" sz="2400" dirty="0">
                <a:latin typeface="Times New Roman" pitchFamily="18" charset="0"/>
                <a:cs typeface="Times New Roman" pitchFamily="18" charset="0"/>
              </a:rPr>
              <a:t>8. A. number             	B. thirteen       </a:t>
            </a:r>
            <a:r>
              <a:rPr lang="en-US" sz="2400" dirty="0" smtClean="0">
                <a:latin typeface="Times New Roman" pitchFamily="18" charset="0"/>
                <a:cs typeface="Times New Roman" pitchFamily="18" charset="0"/>
              </a:rPr>
              <a:t> C</a:t>
            </a:r>
            <a:r>
              <a:rPr lang="en-US" sz="2400" dirty="0">
                <a:latin typeface="Times New Roman" pitchFamily="18" charset="0"/>
                <a:cs typeface="Times New Roman" pitchFamily="18" charset="0"/>
              </a:rPr>
              <a:t>. expensive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D. address </a:t>
            </a:r>
          </a:p>
          <a:p>
            <a:pPr>
              <a:spcBef>
                <a:spcPts val="400"/>
              </a:spcBef>
              <a:spcAft>
                <a:spcPts val="400"/>
              </a:spcAft>
            </a:pPr>
            <a:r>
              <a:rPr lang="en-US" sz="2400" dirty="0">
                <a:latin typeface="Times New Roman" pitchFamily="18" charset="0"/>
                <a:cs typeface="Times New Roman" pitchFamily="18" charset="0"/>
              </a:rPr>
              <a:t>9. A. Geography	B. Music	C. Physics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Literature</a:t>
            </a:r>
          </a:p>
          <a:p>
            <a:pPr>
              <a:spcBef>
                <a:spcPts val="400"/>
              </a:spcBef>
              <a:spcAft>
                <a:spcPts val="400"/>
              </a:spcAft>
            </a:pPr>
            <a:r>
              <a:rPr lang="en-US" sz="2400" dirty="0">
                <a:latin typeface="Times New Roman" pitchFamily="18" charset="0"/>
                <a:cs typeface="Times New Roman" pitchFamily="18" charset="0"/>
              </a:rPr>
              <a:t>10. A. station	</a:t>
            </a:r>
            <a:r>
              <a:rPr lang="en-US" sz="2400" dirty="0" smtClean="0">
                <a:latin typeface="Times New Roman" pitchFamily="18" charset="0"/>
                <a:cs typeface="Times New Roman" pitchFamily="18" charset="0"/>
              </a:rPr>
              <a:t>	B</a:t>
            </a:r>
            <a:r>
              <a:rPr lang="en-US" sz="2400" dirty="0">
                <a:latin typeface="Times New Roman" pitchFamily="18" charset="0"/>
                <a:cs typeface="Times New Roman" pitchFamily="18" charset="0"/>
              </a:rPr>
              <a:t>. season	C. sandal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police</a:t>
            </a:r>
          </a:p>
        </p:txBody>
      </p:sp>
      <p:sp>
        <p:nvSpPr>
          <p:cNvPr id="10" name="Oval 9"/>
          <p:cNvSpPr/>
          <p:nvPr/>
        </p:nvSpPr>
        <p:spPr>
          <a:xfrm>
            <a:off x="269296" y="1748131"/>
            <a:ext cx="452010" cy="4062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04944" y="2144985"/>
            <a:ext cx="459227" cy="4062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353300" y="2558625"/>
            <a:ext cx="419100" cy="404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739556" y="3082635"/>
            <a:ext cx="419100" cy="404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816947" y="4066310"/>
            <a:ext cx="376098" cy="3398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19" name="Oval 18"/>
          <p:cNvSpPr/>
          <p:nvPr/>
        </p:nvSpPr>
        <p:spPr>
          <a:xfrm>
            <a:off x="345208" y="4508430"/>
            <a:ext cx="376098" cy="3398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20" name="Oval 19"/>
          <p:cNvSpPr/>
          <p:nvPr/>
        </p:nvSpPr>
        <p:spPr>
          <a:xfrm>
            <a:off x="358195" y="5017178"/>
            <a:ext cx="376098" cy="38608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21" name="Oval 20"/>
          <p:cNvSpPr/>
          <p:nvPr/>
        </p:nvSpPr>
        <p:spPr>
          <a:xfrm>
            <a:off x="335174" y="5492474"/>
            <a:ext cx="376098" cy="3398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22" name="Oval 21"/>
          <p:cNvSpPr/>
          <p:nvPr/>
        </p:nvSpPr>
        <p:spPr>
          <a:xfrm>
            <a:off x="7335554" y="5904900"/>
            <a:ext cx="436846" cy="43553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6" name="TextBox 5"/>
          <p:cNvSpPr txBox="1"/>
          <p:nvPr/>
        </p:nvSpPr>
        <p:spPr>
          <a:xfrm>
            <a:off x="1600200" y="1122215"/>
            <a:ext cx="524503" cy="461665"/>
          </a:xfrm>
          <a:prstGeom prst="rect">
            <a:avLst/>
          </a:prstGeom>
          <a:noFill/>
        </p:spPr>
        <p:txBody>
          <a:bodyPr wrap="none" rtlCol="0">
            <a:spAutoFit/>
          </a:bodyPr>
          <a:lstStyle/>
          <a:p>
            <a:r>
              <a:rPr lang="en-US" sz="2400" dirty="0" smtClean="0">
                <a:solidFill>
                  <a:srgbClr val="FF0000"/>
                </a:solidFill>
              </a:rPr>
              <a:t>/t/</a:t>
            </a:r>
            <a:endParaRPr lang="en-US" sz="2400" dirty="0">
              <a:solidFill>
                <a:srgbClr val="FF0000"/>
              </a:solidFill>
            </a:endParaRPr>
          </a:p>
        </p:txBody>
      </p:sp>
      <p:sp>
        <p:nvSpPr>
          <p:cNvPr id="24" name="TextBox 23"/>
          <p:cNvSpPr txBox="1"/>
          <p:nvPr/>
        </p:nvSpPr>
        <p:spPr>
          <a:xfrm>
            <a:off x="4038600" y="1122215"/>
            <a:ext cx="662361" cy="461665"/>
          </a:xfrm>
          <a:prstGeom prst="rect">
            <a:avLst/>
          </a:prstGeom>
          <a:noFill/>
        </p:spPr>
        <p:txBody>
          <a:bodyPr wrap="none" rtlCol="0">
            <a:spAutoFit/>
          </a:bodyPr>
          <a:lstStyle/>
          <a:p>
            <a:r>
              <a:rPr lang="en-US" sz="2400" dirty="0" smtClean="0">
                <a:solidFill>
                  <a:srgbClr val="FF0000"/>
                </a:solidFill>
              </a:rPr>
              <a:t>/</a:t>
            </a:r>
            <a:r>
              <a:rPr lang="en-US" sz="2400" dirty="0">
                <a:solidFill>
                  <a:srgbClr val="FF0000"/>
                </a:solidFill>
              </a:rPr>
              <a:t> </a:t>
            </a:r>
            <a:r>
              <a:rPr lang="en-US" sz="2400" dirty="0" smtClean="0">
                <a:solidFill>
                  <a:srgbClr val="FF0000"/>
                </a:solidFill>
              </a:rPr>
              <a:t>t /</a:t>
            </a:r>
            <a:endParaRPr lang="en-US" sz="2400" dirty="0">
              <a:solidFill>
                <a:srgbClr val="FF0000"/>
              </a:solidFill>
            </a:endParaRPr>
          </a:p>
        </p:txBody>
      </p:sp>
      <p:sp>
        <p:nvSpPr>
          <p:cNvPr id="25" name="TextBox 24"/>
          <p:cNvSpPr txBox="1"/>
          <p:nvPr/>
        </p:nvSpPr>
        <p:spPr>
          <a:xfrm>
            <a:off x="6172200" y="1126770"/>
            <a:ext cx="662361" cy="461665"/>
          </a:xfrm>
          <a:prstGeom prst="rect">
            <a:avLst/>
          </a:prstGeom>
          <a:noFill/>
        </p:spPr>
        <p:txBody>
          <a:bodyPr wrap="none" rtlCol="0">
            <a:spAutoFit/>
          </a:bodyPr>
          <a:lstStyle/>
          <a:p>
            <a:r>
              <a:rPr lang="en-US" sz="2400" dirty="0" smtClean="0">
                <a:solidFill>
                  <a:srgbClr val="FF0000"/>
                </a:solidFill>
              </a:rPr>
              <a:t>/</a:t>
            </a:r>
            <a:r>
              <a:rPr lang="en-US" sz="2400" dirty="0">
                <a:solidFill>
                  <a:srgbClr val="FF0000"/>
                </a:solidFill>
              </a:rPr>
              <a:t> </a:t>
            </a:r>
            <a:r>
              <a:rPr lang="en-US" sz="2400" dirty="0" smtClean="0">
                <a:solidFill>
                  <a:srgbClr val="FF0000"/>
                </a:solidFill>
              </a:rPr>
              <a:t>t /</a:t>
            </a:r>
            <a:endParaRPr lang="en-US" sz="2400" dirty="0">
              <a:solidFill>
                <a:srgbClr val="FF0000"/>
              </a:solidFill>
            </a:endParaRPr>
          </a:p>
        </p:txBody>
      </p:sp>
      <p:sp>
        <p:nvSpPr>
          <p:cNvPr id="26" name="TextBox 25"/>
          <p:cNvSpPr txBox="1"/>
          <p:nvPr/>
        </p:nvSpPr>
        <p:spPr>
          <a:xfrm>
            <a:off x="8629230" y="1149925"/>
            <a:ext cx="598241" cy="461665"/>
          </a:xfrm>
          <a:prstGeom prst="rect">
            <a:avLst/>
          </a:prstGeom>
          <a:noFill/>
        </p:spPr>
        <p:txBody>
          <a:bodyPr wrap="none" rtlCol="0">
            <a:spAutoFit/>
          </a:bodyPr>
          <a:lstStyle/>
          <a:p>
            <a:r>
              <a:rPr lang="en-US" sz="2400" dirty="0" smtClean="0">
                <a:solidFill>
                  <a:srgbClr val="FF0000"/>
                </a:solidFill>
              </a:rPr>
              <a:t>/d/</a:t>
            </a:r>
            <a:endParaRPr lang="en-US" sz="2400" dirty="0">
              <a:solidFill>
                <a:srgbClr val="FF0000"/>
              </a:solidFill>
            </a:endParaRPr>
          </a:p>
        </p:txBody>
      </p:sp>
      <p:sp>
        <p:nvSpPr>
          <p:cNvPr id="27" name="TextBox 26"/>
          <p:cNvSpPr txBox="1"/>
          <p:nvPr/>
        </p:nvSpPr>
        <p:spPr>
          <a:xfrm>
            <a:off x="1295400" y="1625438"/>
            <a:ext cx="713657" cy="461665"/>
          </a:xfrm>
          <a:prstGeom prst="rect">
            <a:avLst/>
          </a:prstGeom>
          <a:noFill/>
        </p:spPr>
        <p:txBody>
          <a:bodyPr wrap="none" rtlCol="0">
            <a:spAutoFit/>
          </a:bodyPr>
          <a:lstStyle/>
          <a:p>
            <a:r>
              <a:rPr lang="en-US" sz="2400" dirty="0" smtClean="0">
                <a:solidFill>
                  <a:srgbClr val="FF0000"/>
                </a:solidFill>
              </a:rPr>
              <a:t>/</a:t>
            </a:r>
            <a:r>
              <a:rPr lang="en-US" sz="2400" dirty="0">
                <a:solidFill>
                  <a:srgbClr val="FF0000"/>
                </a:solidFill>
              </a:rPr>
              <a:t> </a:t>
            </a:r>
            <a:r>
              <a:rPr lang="en-US" sz="2400" dirty="0" smtClean="0">
                <a:solidFill>
                  <a:srgbClr val="FF0000"/>
                </a:solidFill>
              </a:rPr>
              <a:t>e /</a:t>
            </a:r>
            <a:endParaRPr lang="en-US" sz="2400" dirty="0">
              <a:solidFill>
                <a:srgbClr val="FF0000"/>
              </a:solidFill>
            </a:endParaRPr>
          </a:p>
        </p:txBody>
      </p:sp>
      <p:sp>
        <p:nvSpPr>
          <p:cNvPr id="28" name="TextBox 27"/>
          <p:cNvSpPr txBox="1"/>
          <p:nvPr/>
        </p:nvSpPr>
        <p:spPr>
          <a:xfrm>
            <a:off x="3657599" y="1600200"/>
            <a:ext cx="653507" cy="461665"/>
          </a:xfrm>
          <a:prstGeom prst="rect">
            <a:avLst/>
          </a:prstGeom>
          <a:noFill/>
        </p:spPr>
        <p:txBody>
          <a:bodyPr wrap="square" rtlCol="0">
            <a:spAutoFit/>
          </a:bodyPr>
          <a:lstStyle/>
          <a:p>
            <a:r>
              <a:rPr lang="en-US" sz="2400" dirty="0" smtClean="0">
                <a:solidFill>
                  <a:srgbClr val="FF0000"/>
                </a:solidFill>
              </a:rPr>
              <a:t>/</a:t>
            </a:r>
            <a:r>
              <a:rPr lang="en-US" sz="2400" dirty="0" err="1" smtClean="0">
                <a:solidFill>
                  <a:srgbClr val="FF0000"/>
                </a:solidFill>
              </a:rPr>
              <a:t>ei</a:t>
            </a:r>
            <a:r>
              <a:rPr lang="en-US" sz="2400" dirty="0" smtClean="0">
                <a:solidFill>
                  <a:srgbClr val="FF0000"/>
                </a:solidFill>
              </a:rPr>
              <a:t>/</a:t>
            </a:r>
            <a:endParaRPr lang="en-US" sz="2400" dirty="0">
              <a:solidFill>
                <a:srgbClr val="FF0000"/>
              </a:solidFill>
            </a:endParaRPr>
          </a:p>
        </p:txBody>
      </p:sp>
      <p:sp>
        <p:nvSpPr>
          <p:cNvPr id="29" name="TextBox 28"/>
          <p:cNvSpPr txBox="1"/>
          <p:nvPr/>
        </p:nvSpPr>
        <p:spPr>
          <a:xfrm>
            <a:off x="5715000" y="1595735"/>
            <a:ext cx="640753" cy="461665"/>
          </a:xfrm>
          <a:prstGeom prst="rect">
            <a:avLst/>
          </a:prstGeom>
          <a:noFill/>
        </p:spPr>
        <p:txBody>
          <a:bodyPr wrap="none" rtlCol="0">
            <a:spAutoFit/>
          </a:bodyPr>
          <a:lstStyle/>
          <a:p>
            <a:r>
              <a:rPr lang="en-US" sz="2400" dirty="0" smtClean="0">
                <a:solidFill>
                  <a:srgbClr val="FF0000"/>
                </a:solidFill>
              </a:rPr>
              <a:t>/</a:t>
            </a:r>
            <a:r>
              <a:rPr lang="en-US" sz="2400" dirty="0" err="1" smtClean="0">
                <a:solidFill>
                  <a:srgbClr val="FF0000"/>
                </a:solidFill>
              </a:rPr>
              <a:t>ei</a:t>
            </a:r>
            <a:r>
              <a:rPr lang="en-US" sz="2400" dirty="0" smtClean="0">
                <a:solidFill>
                  <a:srgbClr val="FF0000"/>
                </a:solidFill>
              </a:rPr>
              <a:t>/</a:t>
            </a:r>
            <a:endParaRPr lang="en-US" sz="2400" dirty="0">
              <a:solidFill>
                <a:srgbClr val="FF0000"/>
              </a:solidFill>
            </a:endParaRPr>
          </a:p>
        </p:txBody>
      </p:sp>
      <p:sp>
        <p:nvSpPr>
          <p:cNvPr id="30" name="TextBox 29"/>
          <p:cNvSpPr txBox="1"/>
          <p:nvPr/>
        </p:nvSpPr>
        <p:spPr>
          <a:xfrm>
            <a:off x="8305800" y="1600200"/>
            <a:ext cx="640753" cy="461665"/>
          </a:xfrm>
          <a:prstGeom prst="rect">
            <a:avLst/>
          </a:prstGeom>
          <a:noFill/>
        </p:spPr>
        <p:txBody>
          <a:bodyPr wrap="none" rtlCol="0">
            <a:spAutoFit/>
          </a:bodyPr>
          <a:lstStyle/>
          <a:p>
            <a:r>
              <a:rPr lang="en-US" sz="2400" dirty="0" smtClean="0">
                <a:solidFill>
                  <a:srgbClr val="FF0000"/>
                </a:solidFill>
              </a:rPr>
              <a:t>/</a:t>
            </a:r>
            <a:r>
              <a:rPr lang="en-US" sz="2400" dirty="0" err="1" smtClean="0">
                <a:solidFill>
                  <a:srgbClr val="FF0000"/>
                </a:solidFill>
              </a:rPr>
              <a:t>ei</a:t>
            </a:r>
            <a:r>
              <a:rPr lang="en-US" sz="2400" dirty="0" smtClean="0">
                <a:solidFill>
                  <a:srgbClr val="FF0000"/>
                </a:solidFill>
              </a:rPr>
              <a:t>/</a:t>
            </a:r>
            <a:endParaRPr lang="en-US" sz="2400" dirty="0">
              <a:solidFill>
                <a:srgbClr val="FF0000"/>
              </a:solidFill>
            </a:endParaRPr>
          </a:p>
        </p:txBody>
      </p:sp>
      <p:sp>
        <p:nvSpPr>
          <p:cNvPr id="31" name="TextBox 30"/>
          <p:cNvSpPr txBox="1"/>
          <p:nvPr/>
        </p:nvSpPr>
        <p:spPr>
          <a:xfrm>
            <a:off x="1689993" y="2087562"/>
            <a:ext cx="561372" cy="461665"/>
          </a:xfrm>
          <a:prstGeom prst="rect">
            <a:avLst/>
          </a:prstGeom>
          <a:noFill/>
        </p:spPr>
        <p:txBody>
          <a:bodyPr wrap="none" rtlCol="0">
            <a:spAutoFit/>
          </a:bodyPr>
          <a:lstStyle/>
          <a:p>
            <a:r>
              <a:rPr lang="en-US" sz="2400" dirty="0" smtClean="0">
                <a:solidFill>
                  <a:srgbClr val="FF0000"/>
                </a:solidFill>
              </a:rPr>
              <a:t>/k/</a:t>
            </a:r>
            <a:endParaRPr lang="en-US" sz="2400" dirty="0">
              <a:solidFill>
                <a:srgbClr val="FF0000"/>
              </a:solidFill>
            </a:endParaRPr>
          </a:p>
        </p:txBody>
      </p:sp>
      <p:sp>
        <p:nvSpPr>
          <p:cNvPr id="32" name="TextBox 31"/>
          <p:cNvSpPr txBox="1"/>
          <p:nvPr/>
        </p:nvSpPr>
        <p:spPr>
          <a:xfrm>
            <a:off x="3971110" y="2089565"/>
            <a:ext cx="736099" cy="461665"/>
          </a:xfrm>
          <a:prstGeom prst="rect">
            <a:avLst/>
          </a:prstGeom>
          <a:noFill/>
        </p:spPr>
        <p:txBody>
          <a:bodyPr wrap="none" rtlCol="0">
            <a:spAutoFit/>
          </a:bodyPr>
          <a:lstStyle/>
          <a:p>
            <a:r>
              <a:rPr lang="en-US" sz="2400" dirty="0">
                <a:solidFill>
                  <a:srgbClr val="FF0000"/>
                </a:solidFill>
              </a:rPr>
              <a:t>/ </a:t>
            </a:r>
            <a:r>
              <a:rPr lang="en-US" sz="2400" dirty="0" err="1">
                <a:solidFill>
                  <a:srgbClr val="FF0000"/>
                </a:solidFill>
              </a:rPr>
              <a:t>tʃ</a:t>
            </a:r>
            <a:r>
              <a:rPr lang="en-US" sz="2400" dirty="0">
                <a:solidFill>
                  <a:srgbClr val="FF0000"/>
                </a:solidFill>
              </a:rPr>
              <a:t> /</a:t>
            </a:r>
          </a:p>
        </p:txBody>
      </p:sp>
      <p:sp>
        <p:nvSpPr>
          <p:cNvPr id="33" name="TextBox 32"/>
          <p:cNvSpPr txBox="1"/>
          <p:nvPr/>
        </p:nvSpPr>
        <p:spPr>
          <a:xfrm>
            <a:off x="6019800" y="2071255"/>
            <a:ext cx="736099" cy="461665"/>
          </a:xfrm>
          <a:prstGeom prst="rect">
            <a:avLst/>
          </a:prstGeom>
          <a:noFill/>
        </p:spPr>
        <p:txBody>
          <a:bodyPr wrap="none" rtlCol="0">
            <a:spAutoFit/>
          </a:bodyPr>
          <a:lstStyle/>
          <a:p>
            <a:r>
              <a:rPr lang="en-US" sz="2400" dirty="0">
                <a:solidFill>
                  <a:srgbClr val="FF0000"/>
                </a:solidFill>
              </a:rPr>
              <a:t>/ </a:t>
            </a:r>
            <a:r>
              <a:rPr lang="en-US" sz="2400" dirty="0" err="1">
                <a:solidFill>
                  <a:srgbClr val="FF0000"/>
                </a:solidFill>
              </a:rPr>
              <a:t>tʃ</a:t>
            </a:r>
            <a:r>
              <a:rPr lang="en-US" sz="2400" dirty="0">
                <a:solidFill>
                  <a:srgbClr val="FF0000"/>
                </a:solidFill>
              </a:rPr>
              <a:t> /</a:t>
            </a:r>
          </a:p>
        </p:txBody>
      </p:sp>
      <p:sp>
        <p:nvSpPr>
          <p:cNvPr id="34" name="TextBox 33"/>
          <p:cNvSpPr txBox="1"/>
          <p:nvPr/>
        </p:nvSpPr>
        <p:spPr>
          <a:xfrm>
            <a:off x="8670449" y="2085110"/>
            <a:ext cx="598241" cy="461665"/>
          </a:xfrm>
          <a:prstGeom prst="rect">
            <a:avLst/>
          </a:prstGeom>
          <a:noFill/>
        </p:spPr>
        <p:txBody>
          <a:bodyPr wrap="none" rtlCol="0">
            <a:spAutoFit/>
          </a:bodyPr>
          <a:lstStyle/>
          <a:p>
            <a:r>
              <a:rPr lang="en-US" sz="2400" dirty="0" smtClean="0">
                <a:solidFill>
                  <a:srgbClr val="FF0000"/>
                </a:solidFill>
              </a:rPr>
              <a:t>/</a:t>
            </a:r>
            <a:r>
              <a:rPr lang="en-US" sz="2400" dirty="0" err="1" smtClean="0">
                <a:solidFill>
                  <a:srgbClr val="FF0000"/>
                </a:solidFill>
              </a:rPr>
              <a:t>tʃ</a:t>
            </a:r>
            <a:r>
              <a:rPr lang="en-US" sz="2400" dirty="0" smtClean="0">
                <a:solidFill>
                  <a:srgbClr val="FF0000"/>
                </a:solidFill>
              </a:rPr>
              <a:t>/</a:t>
            </a:r>
            <a:endParaRPr lang="en-US" sz="2400" dirty="0">
              <a:solidFill>
                <a:srgbClr val="FF0000"/>
              </a:solidFill>
            </a:endParaRPr>
          </a:p>
        </p:txBody>
      </p:sp>
      <p:sp>
        <p:nvSpPr>
          <p:cNvPr id="35" name="TextBox 34"/>
          <p:cNvSpPr txBox="1"/>
          <p:nvPr/>
        </p:nvSpPr>
        <p:spPr>
          <a:xfrm>
            <a:off x="1524000" y="2549235"/>
            <a:ext cx="699230" cy="461665"/>
          </a:xfrm>
          <a:prstGeom prst="rect">
            <a:avLst/>
          </a:prstGeom>
          <a:noFill/>
        </p:spPr>
        <p:txBody>
          <a:bodyPr wrap="none" rtlCol="0">
            <a:spAutoFit/>
          </a:bodyPr>
          <a:lstStyle/>
          <a:p>
            <a:r>
              <a:rPr lang="en-US" sz="2400" dirty="0" smtClean="0">
                <a:solidFill>
                  <a:srgbClr val="FF0000"/>
                </a:solidFill>
              </a:rPr>
              <a:t>/</a:t>
            </a:r>
            <a:r>
              <a:rPr lang="el-GR" sz="2400" dirty="0">
                <a:solidFill>
                  <a:srgbClr val="FF0000"/>
                </a:solidFill>
              </a:rPr>
              <a:t> </a:t>
            </a:r>
            <a:r>
              <a:rPr lang="en-US" sz="2400" dirty="0" smtClean="0">
                <a:solidFill>
                  <a:srgbClr val="FF0000"/>
                </a:solidFill>
              </a:rPr>
              <a:t>k</a:t>
            </a:r>
            <a:r>
              <a:rPr lang="el-GR" sz="2400" dirty="0" smtClean="0">
                <a:solidFill>
                  <a:srgbClr val="FF0000"/>
                </a:solidFill>
              </a:rPr>
              <a:t> </a:t>
            </a:r>
            <a:r>
              <a:rPr lang="en-US" sz="2400" dirty="0" smtClean="0">
                <a:solidFill>
                  <a:srgbClr val="FF0000"/>
                </a:solidFill>
              </a:rPr>
              <a:t>/</a:t>
            </a:r>
            <a:endParaRPr lang="en-US" sz="2400" dirty="0">
              <a:solidFill>
                <a:srgbClr val="FF0000"/>
              </a:solidFill>
            </a:endParaRPr>
          </a:p>
        </p:txBody>
      </p:sp>
      <p:sp>
        <p:nvSpPr>
          <p:cNvPr id="36" name="TextBox 35"/>
          <p:cNvSpPr txBox="1"/>
          <p:nvPr/>
        </p:nvSpPr>
        <p:spPr>
          <a:xfrm>
            <a:off x="3787811" y="2528455"/>
            <a:ext cx="699230" cy="461665"/>
          </a:xfrm>
          <a:prstGeom prst="rect">
            <a:avLst/>
          </a:prstGeom>
          <a:noFill/>
        </p:spPr>
        <p:txBody>
          <a:bodyPr wrap="none" rtlCol="0">
            <a:spAutoFit/>
          </a:bodyPr>
          <a:lstStyle/>
          <a:p>
            <a:r>
              <a:rPr lang="en-US" sz="2400" dirty="0" smtClean="0">
                <a:solidFill>
                  <a:srgbClr val="FF0000"/>
                </a:solidFill>
              </a:rPr>
              <a:t>/</a:t>
            </a:r>
            <a:r>
              <a:rPr lang="el-GR" sz="2400" dirty="0">
                <a:solidFill>
                  <a:srgbClr val="FF0000"/>
                </a:solidFill>
              </a:rPr>
              <a:t> </a:t>
            </a:r>
            <a:r>
              <a:rPr lang="en-US" sz="2400" dirty="0" smtClean="0">
                <a:solidFill>
                  <a:srgbClr val="FF0000"/>
                </a:solidFill>
              </a:rPr>
              <a:t>k</a:t>
            </a:r>
            <a:r>
              <a:rPr lang="el-GR" sz="2400" dirty="0" smtClean="0">
                <a:solidFill>
                  <a:srgbClr val="FF0000"/>
                </a:solidFill>
              </a:rPr>
              <a:t> </a:t>
            </a:r>
            <a:r>
              <a:rPr lang="en-US" sz="2400" dirty="0" smtClean="0">
                <a:solidFill>
                  <a:srgbClr val="FF0000"/>
                </a:solidFill>
              </a:rPr>
              <a:t>/</a:t>
            </a:r>
            <a:endParaRPr lang="en-US" sz="2400" dirty="0">
              <a:solidFill>
                <a:srgbClr val="FF0000"/>
              </a:solidFill>
            </a:endParaRPr>
          </a:p>
        </p:txBody>
      </p:sp>
      <p:sp>
        <p:nvSpPr>
          <p:cNvPr id="37" name="TextBox 36"/>
          <p:cNvSpPr txBox="1"/>
          <p:nvPr/>
        </p:nvSpPr>
        <p:spPr>
          <a:xfrm>
            <a:off x="6260846" y="2530915"/>
            <a:ext cx="561372" cy="461665"/>
          </a:xfrm>
          <a:prstGeom prst="rect">
            <a:avLst/>
          </a:prstGeom>
          <a:noFill/>
        </p:spPr>
        <p:txBody>
          <a:bodyPr wrap="none" rtlCol="0">
            <a:spAutoFit/>
          </a:bodyPr>
          <a:lstStyle/>
          <a:p>
            <a:r>
              <a:rPr lang="en-US" sz="2400" dirty="0" smtClean="0">
                <a:solidFill>
                  <a:srgbClr val="FF0000"/>
                </a:solidFill>
              </a:rPr>
              <a:t>/k/</a:t>
            </a:r>
            <a:endParaRPr lang="en-US" sz="2400" dirty="0">
              <a:solidFill>
                <a:srgbClr val="FF0000"/>
              </a:solidFill>
            </a:endParaRPr>
          </a:p>
        </p:txBody>
      </p:sp>
      <p:sp>
        <p:nvSpPr>
          <p:cNvPr id="38" name="TextBox 37"/>
          <p:cNvSpPr txBox="1"/>
          <p:nvPr/>
        </p:nvSpPr>
        <p:spPr>
          <a:xfrm>
            <a:off x="8464006" y="2514600"/>
            <a:ext cx="679994" cy="461665"/>
          </a:xfrm>
          <a:prstGeom prst="rect">
            <a:avLst/>
          </a:prstGeom>
          <a:noFill/>
        </p:spPr>
        <p:txBody>
          <a:bodyPr wrap="none" rtlCol="0">
            <a:spAutoFit/>
          </a:bodyPr>
          <a:lstStyle/>
          <a:p>
            <a:r>
              <a:rPr lang="en-US" sz="2400" dirty="0" smtClean="0">
                <a:solidFill>
                  <a:srgbClr val="FF0000"/>
                </a:solidFill>
              </a:rPr>
              <a:t>/</a:t>
            </a:r>
            <a:r>
              <a:rPr lang="el-GR" sz="2400" dirty="0">
                <a:solidFill>
                  <a:srgbClr val="FF0000"/>
                </a:solidFill>
              </a:rPr>
              <a:t> </a:t>
            </a:r>
            <a:r>
              <a:rPr lang="en-US" sz="2400" dirty="0" smtClean="0">
                <a:solidFill>
                  <a:srgbClr val="FF0000"/>
                </a:solidFill>
              </a:rPr>
              <a:t>s</a:t>
            </a:r>
            <a:r>
              <a:rPr lang="el-GR" sz="2400" dirty="0" smtClean="0">
                <a:solidFill>
                  <a:srgbClr val="FF0000"/>
                </a:solidFill>
              </a:rPr>
              <a:t> </a:t>
            </a:r>
            <a:r>
              <a:rPr lang="en-US" sz="2400" dirty="0" smtClean="0">
                <a:solidFill>
                  <a:srgbClr val="FF0000"/>
                </a:solidFill>
              </a:rPr>
              <a:t>/</a:t>
            </a:r>
            <a:endParaRPr lang="en-US" sz="2400" dirty="0">
              <a:solidFill>
                <a:srgbClr val="FF0000"/>
              </a:solidFill>
            </a:endParaRPr>
          </a:p>
        </p:txBody>
      </p:sp>
      <p:sp>
        <p:nvSpPr>
          <p:cNvPr id="39" name="TextBox 38"/>
          <p:cNvSpPr txBox="1"/>
          <p:nvPr/>
        </p:nvSpPr>
        <p:spPr>
          <a:xfrm>
            <a:off x="1600200" y="3025565"/>
            <a:ext cx="536301" cy="461665"/>
          </a:xfrm>
          <a:prstGeom prst="rect">
            <a:avLst/>
          </a:prstGeom>
          <a:noFill/>
        </p:spPr>
        <p:txBody>
          <a:bodyPr wrap="none" rtlCol="0">
            <a:spAutoFit/>
          </a:bodyPr>
          <a:lstStyle/>
          <a:p>
            <a:r>
              <a:rPr lang="en-US" sz="2400" dirty="0" smtClean="0">
                <a:solidFill>
                  <a:srgbClr val="FF0000"/>
                </a:solidFill>
              </a:rPr>
              <a:t>/s/</a:t>
            </a:r>
            <a:endParaRPr lang="en-US" sz="2400" dirty="0">
              <a:solidFill>
                <a:srgbClr val="FF0000"/>
              </a:solidFill>
            </a:endParaRPr>
          </a:p>
        </p:txBody>
      </p:sp>
      <p:sp>
        <p:nvSpPr>
          <p:cNvPr id="40" name="TextBox 39"/>
          <p:cNvSpPr txBox="1"/>
          <p:nvPr/>
        </p:nvSpPr>
        <p:spPr>
          <a:xfrm>
            <a:off x="4217301" y="3039420"/>
            <a:ext cx="605230" cy="461665"/>
          </a:xfrm>
          <a:prstGeom prst="rect">
            <a:avLst/>
          </a:prstGeom>
          <a:noFill/>
        </p:spPr>
        <p:txBody>
          <a:bodyPr wrap="none" rtlCol="0">
            <a:spAutoFit/>
          </a:bodyPr>
          <a:lstStyle/>
          <a:p>
            <a:r>
              <a:rPr lang="en-US" sz="2400" dirty="0" smtClean="0">
                <a:solidFill>
                  <a:srgbClr val="FF0000"/>
                </a:solidFill>
              </a:rPr>
              <a:t>/s</a:t>
            </a:r>
            <a:r>
              <a:rPr lang="el-GR" sz="2400" dirty="0" smtClean="0">
                <a:solidFill>
                  <a:srgbClr val="FF0000"/>
                </a:solidFill>
              </a:rPr>
              <a:t> </a:t>
            </a:r>
            <a:r>
              <a:rPr lang="en-US" sz="2400" dirty="0" smtClean="0">
                <a:solidFill>
                  <a:srgbClr val="FF0000"/>
                </a:solidFill>
              </a:rPr>
              <a:t>/</a:t>
            </a:r>
            <a:endParaRPr lang="en-US" sz="2400" dirty="0">
              <a:solidFill>
                <a:srgbClr val="FF0000"/>
              </a:solidFill>
            </a:endParaRPr>
          </a:p>
        </p:txBody>
      </p:sp>
      <p:sp>
        <p:nvSpPr>
          <p:cNvPr id="41" name="TextBox 40"/>
          <p:cNvSpPr txBox="1"/>
          <p:nvPr/>
        </p:nvSpPr>
        <p:spPr>
          <a:xfrm>
            <a:off x="5889911" y="3025564"/>
            <a:ext cx="564578" cy="461665"/>
          </a:xfrm>
          <a:prstGeom prst="rect">
            <a:avLst/>
          </a:prstGeom>
          <a:noFill/>
        </p:spPr>
        <p:txBody>
          <a:bodyPr wrap="none" rtlCol="0">
            <a:spAutoFit/>
          </a:bodyPr>
          <a:lstStyle/>
          <a:p>
            <a:r>
              <a:rPr lang="en-US" sz="2400" dirty="0">
                <a:solidFill>
                  <a:srgbClr val="FF0000"/>
                </a:solidFill>
              </a:rPr>
              <a:t>/ʃ /</a:t>
            </a:r>
          </a:p>
        </p:txBody>
      </p:sp>
      <p:sp>
        <p:nvSpPr>
          <p:cNvPr id="42" name="TextBox 41"/>
          <p:cNvSpPr txBox="1"/>
          <p:nvPr/>
        </p:nvSpPr>
        <p:spPr>
          <a:xfrm>
            <a:off x="8439217" y="3064315"/>
            <a:ext cx="536301" cy="461665"/>
          </a:xfrm>
          <a:prstGeom prst="rect">
            <a:avLst/>
          </a:prstGeom>
          <a:noFill/>
        </p:spPr>
        <p:txBody>
          <a:bodyPr wrap="none" rtlCol="0">
            <a:spAutoFit/>
          </a:bodyPr>
          <a:lstStyle/>
          <a:p>
            <a:r>
              <a:rPr lang="en-US" sz="2400" dirty="0" smtClean="0">
                <a:solidFill>
                  <a:srgbClr val="FF0000"/>
                </a:solidFill>
              </a:rPr>
              <a:t>/s/</a:t>
            </a:r>
            <a:endParaRPr lang="en-US" sz="2400" dirty="0">
              <a:solidFill>
                <a:srgbClr val="FF0000"/>
              </a:solidFill>
            </a:endParaRPr>
          </a:p>
        </p:txBody>
      </p:sp>
      <p:sp>
        <p:nvSpPr>
          <p:cNvPr id="12" name="Oval 11"/>
          <p:cNvSpPr/>
          <p:nvPr/>
        </p:nvSpPr>
        <p:spPr>
          <a:xfrm>
            <a:off x="775856" y="3991898"/>
            <a:ext cx="71434" cy="12558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3" name="Oval 42"/>
          <p:cNvSpPr/>
          <p:nvPr/>
        </p:nvSpPr>
        <p:spPr>
          <a:xfrm>
            <a:off x="3343268" y="3976701"/>
            <a:ext cx="71434" cy="12558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4" name="Oval 43"/>
          <p:cNvSpPr/>
          <p:nvPr/>
        </p:nvSpPr>
        <p:spPr>
          <a:xfrm>
            <a:off x="5044135" y="3990110"/>
            <a:ext cx="71434" cy="12558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5" name="Oval 44"/>
          <p:cNvSpPr/>
          <p:nvPr/>
        </p:nvSpPr>
        <p:spPr>
          <a:xfrm>
            <a:off x="7848600" y="4009210"/>
            <a:ext cx="45719" cy="10559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6" name="Oval 45"/>
          <p:cNvSpPr/>
          <p:nvPr/>
        </p:nvSpPr>
        <p:spPr>
          <a:xfrm>
            <a:off x="775855" y="4434356"/>
            <a:ext cx="71434" cy="12558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7" name="Oval 46"/>
          <p:cNvSpPr/>
          <p:nvPr/>
        </p:nvSpPr>
        <p:spPr>
          <a:xfrm>
            <a:off x="3463636" y="4476419"/>
            <a:ext cx="71434" cy="12558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8" name="Oval 47"/>
          <p:cNvSpPr/>
          <p:nvPr/>
        </p:nvSpPr>
        <p:spPr>
          <a:xfrm>
            <a:off x="5441153" y="4483658"/>
            <a:ext cx="71434" cy="12558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9" name="Oval 48"/>
          <p:cNvSpPr/>
          <p:nvPr/>
        </p:nvSpPr>
        <p:spPr>
          <a:xfrm>
            <a:off x="7967666" y="4516595"/>
            <a:ext cx="76200" cy="9480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0" name="Oval 49"/>
          <p:cNvSpPr/>
          <p:nvPr/>
        </p:nvSpPr>
        <p:spPr>
          <a:xfrm>
            <a:off x="782780" y="4974186"/>
            <a:ext cx="71434" cy="12558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1" name="Oval 50"/>
          <p:cNvSpPr/>
          <p:nvPr/>
        </p:nvSpPr>
        <p:spPr>
          <a:xfrm>
            <a:off x="3533989" y="4928143"/>
            <a:ext cx="71434" cy="12558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2" name="Oval 51"/>
          <p:cNvSpPr/>
          <p:nvPr/>
        </p:nvSpPr>
        <p:spPr>
          <a:xfrm>
            <a:off x="5298283" y="4934561"/>
            <a:ext cx="71434" cy="12558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3" name="Oval 52"/>
          <p:cNvSpPr/>
          <p:nvPr/>
        </p:nvSpPr>
        <p:spPr>
          <a:xfrm>
            <a:off x="8043866" y="4958922"/>
            <a:ext cx="76200" cy="9480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4" name="Oval 53"/>
          <p:cNvSpPr/>
          <p:nvPr/>
        </p:nvSpPr>
        <p:spPr>
          <a:xfrm>
            <a:off x="1129578" y="5416134"/>
            <a:ext cx="71434" cy="12558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5" name="Oval 54"/>
          <p:cNvSpPr/>
          <p:nvPr/>
        </p:nvSpPr>
        <p:spPr>
          <a:xfrm>
            <a:off x="3200400" y="5408355"/>
            <a:ext cx="71434" cy="12558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6" name="Oval 55"/>
          <p:cNvSpPr/>
          <p:nvPr/>
        </p:nvSpPr>
        <p:spPr>
          <a:xfrm>
            <a:off x="5024434" y="5382484"/>
            <a:ext cx="71434" cy="12558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7" name="Oval 56"/>
          <p:cNvSpPr/>
          <p:nvPr/>
        </p:nvSpPr>
        <p:spPr>
          <a:xfrm>
            <a:off x="7595104" y="5464168"/>
            <a:ext cx="71434" cy="12558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8" name="Oval 57"/>
          <p:cNvSpPr/>
          <p:nvPr/>
        </p:nvSpPr>
        <p:spPr>
          <a:xfrm>
            <a:off x="945571" y="5878619"/>
            <a:ext cx="52814" cy="10997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9" name="Oval 58"/>
          <p:cNvSpPr/>
          <p:nvPr/>
        </p:nvSpPr>
        <p:spPr>
          <a:xfrm>
            <a:off x="3271834" y="5904900"/>
            <a:ext cx="71434" cy="12558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0" name="Oval 59"/>
          <p:cNvSpPr/>
          <p:nvPr/>
        </p:nvSpPr>
        <p:spPr>
          <a:xfrm>
            <a:off x="5036127" y="5878619"/>
            <a:ext cx="71434" cy="12558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1" name="Oval 60"/>
          <p:cNvSpPr/>
          <p:nvPr/>
        </p:nvSpPr>
        <p:spPr>
          <a:xfrm>
            <a:off x="8043866" y="5873895"/>
            <a:ext cx="45719" cy="12379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9376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fade">
                                      <p:cBhvr>
                                        <p:cTn id="62" dur="500"/>
                                        <p:tgtEl>
                                          <p:spTgt spid="3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fade">
                                      <p:cBhvr>
                                        <p:cTn id="67" dur="500"/>
                                        <p:tgtEl>
                                          <p:spTgt spid="3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fade">
                                      <p:cBhvr>
                                        <p:cTn id="72" dur="500"/>
                                        <p:tgtEl>
                                          <p:spTgt spid="3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5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5"/>
                                        </p:tgtEl>
                                        <p:attrNameLst>
                                          <p:attrName>style.visibility</p:attrName>
                                        </p:attrNameLst>
                                      </p:cBhvr>
                                      <p:to>
                                        <p:strVal val="visible"/>
                                      </p:to>
                                    </p:set>
                                    <p:animEffect transition="in" filter="fade">
                                      <p:cBhvr>
                                        <p:cTn id="82" dur="500"/>
                                        <p:tgtEl>
                                          <p:spTgt spid="35"/>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fade">
                                      <p:cBhvr>
                                        <p:cTn id="87" dur="500"/>
                                        <p:tgtEl>
                                          <p:spTgt spid="36"/>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fade">
                                      <p:cBhvr>
                                        <p:cTn id="92" dur="500"/>
                                        <p:tgtEl>
                                          <p:spTgt spid="37"/>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fade">
                                      <p:cBhvr>
                                        <p:cTn id="97" dur="500"/>
                                        <p:tgtEl>
                                          <p:spTgt spid="38"/>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14"/>
                                        </p:tgtEl>
                                        <p:attrNameLst>
                                          <p:attrName>style.visibility</p:attrName>
                                        </p:attrNameLst>
                                      </p:cBhvr>
                                      <p:to>
                                        <p:strVal val="visible"/>
                                      </p:to>
                                    </p:set>
                                    <p:animEffect transition="in" filter="fade">
                                      <p:cBhvr>
                                        <p:cTn id="102" dur="500"/>
                                        <p:tgtEl>
                                          <p:spTgt spid="14"/>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39"/>
                                        </p:tgtEl>
                                        <p:attrNameLst>
                                          <p:attrName>style.visibility</p:attrName>
                                        </p:attrNameLst>
                                      </p:cBhvr>
                                      <p:to>
                                        <p:strVal val="visible"/>
                                      </p:to>
                                    </p:set>
                                    <p:animEffect transition="in" filter="fade">
                                      <p:cBhvr>
                                        <p:cTn id="107" dur="500"/>
                                        <p:tgtEl>
                                          <p:spTgt spid="39"/>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40"/>
                                        </p:tgtEl>
                                        <p:attrNameLst>
                                          <p:attrName>style.visibility</p:attrName>
                                        </p:attrNameLst>
                                      </p:cBhvr>
                                      <p:to>
                                        <p:strVal val="visible"/>
                                      </p:to>
                                    </p:set>
                                    <p:animEffect transition="in" filter="fade">
                                      <p:cBhvr>
                                        <p:cTn id="112" dur="500"/>
                                        <p:tgtEl>
                                          <p:spTgt spid="40"/>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41"/>
                                        </p:tgtEl>
                                        <p:attrNameLst>
                                          <p:attrName>style.visibility</p:attrName>
                                        </p:attrNameLst>
                                      </p:cBhvr>
                                      <p:to>
                                        <p:strVal val="visible"/>
                                      </p:to>
                                    </p:set>
                                    <p:animEffect transition="in" filter="fade">
                                      <p:cBhvr>
                                        <p:cTn id="117" dur="500"/>
                                        <p:tgtEl>
                                          <p:spTgt spid="41"/>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42"/>
                                        </p:tgtEl>
                                        <p:attrNameLst>
                                          <p:attrName>style.visibility</p:attrName>
                                        </p:attrNameLst>
                                      </p:cBhvr>
                                      <p:to>
                                        <p:strVal val="visible"/>
                                      </p:to>
                                    </p:set>
                                    <p:animEffect transition="in" filter="fade">
                                      <p:cBhvr>
                                        <p:cTn id="122" dur="500"/>
                                        <p:tgtEl>
                                          <p:spTgt spid="42"/>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17"/>
                                        </p:tgtEl>
                                        <p:attrNameLst>
                                          <p:attrName>style.visibility</p:attrName>
                                        </p:attrNameLst>
                                      </p:cBhvr>
                                      <p:to>
                                        <p:strVal val="visible"/>
                                      </p:to>
                                    </p:set>
                                    <p:animEffect transition="in" filter="fade">
                                      <p:cBhvr>
                                        <p:cTn id="127" dur="500"/>
                                        <p:tgtEl>
                                          <p:spTgt spid="17"/>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12"/>
                                        </p:tgtEl>
                                        <p:attrNameLst>
                                          <p:attrName>style.visibility</p:attrName>
                                        </p:attrNameLst>
                                      </p:cBhvr>
                                      <p:to>
                                        <p:strVal val="visible"/>
                                      </p:to>
                                    </p:set>
                                    <p:animEffect transition="in" filter="fade">
                                      <p:cBhvr>
                                        <p:cTn id="132" dur="500"/>
                                        <p:tgtEl>
                                          <p:spTgt spid="12"/>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43"/>
                                        </p:tgtEl>
                                        <p:attrNameLst>
                                          <p:attrName>style.visibility</p:attrName>
                                        </p:attrNameLst>
                                      </p:cBhvr>
                                      <p:to>
                                        <p:strVal val="visible"/>
                                      </p:to>
                                    </p:set>
                                    <p:animEffect transition="in" filter="fade">
                                      <p:cBhvr>
                                        <p:cTn id="137" dur="500"/>
                                        <p:tgtEl>
                                          <p:spTgt spid="43"/>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44"/>
                                        </p:tgtEl>
                                        <p:attrNameLst>
                                          <p:attrName>style.visibility</p:attrName>
                                        </p:attrNameLst>
                                      </p:cBhvr>
                                      <p:to>
                                        <p:strVal val="visible"/>
                                      </p:to>
                                    </p:set>
                                    <p:animEffect transition="in" filter="fade">
                                      <p:cBhvr>
                                        <p:cTn id="142" dur="500"/>
                                        <p:tgtEl>
                                          <p:spTgt spid="44"/>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45"/>
                                        </p:tgtEl>
                                        <p:attrNameLst>
                                          <p:attrName>style.visibility</p:attrName>
                                        </p:attrNameLst>
                                      </p:cBhvr>
                                      <p:to>
                                        <p:strVal val="visible"/>
                                      </p:to>
                                    </p:set>
                                    <p:animEffect transition="in" filter="fade">
                                      <p:cBhvr>
                                        <p:cTn id="147" dur="500"/>
                                        <p:tgtEl>
                                          <p:spTgt spid="45"/>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18"/>
                                        </p:tgtEl>
                                        <p:attrNameLst>
                                          <p:attrName>style.visibility</p:attrName>
                                        </p:attrNameLst>
                                      </p:cBhvr>
                                      <p:to>
                                        <p:strVal val="visible"/>
                                      </p:to>
                                    </p:set>
                                    <p:animEffect transition="in" filter="fade">
                                      <p:cBhvr>
                                        <p:cTn id="152" dur="500"/>
                                        <p:tgtEl>
                                          <p:spTgt spid="18"/>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46"/>
                                        </p:tgtEl>
                                        <p:attrNameLst>
                                          <p:attrName>style.visibility</p:attrName>
                                        </p:attrNameLst>
                                      </p:cBhvr>
                                      <p:to>
                                        <p:strVal val="visible"/>
                                      </p:to>
                                    </p:set>
                                    <p:animEffect transition="in" filter="fade">
                                      <p:cBhvr>
                                        <p:cTn id="157" dur="500"/>
                                        <p:tgtEl>
                                          <p:spTgt spid="46"/>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47"/>
                                        </p:tgtEl>
                                        <p:attrNameLst>
                                          <p:attrName>style.visibility</p:attrName>
                                        </p:attrNameLst>
                                      </p:cBhvr>
                                      <p:to>
                                        <p:strVal val="visible"/>
                                      </p:to>
                                    </p:set>
                                    <p:animEffect transition="in" filter="fade">
                                      <p:cBhvr>
                                        <p:cTn id="162" dur="500"/>
                                        <p:tgtEl>
                                          <p:spTgt spid="47"/>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48"/>
                                        </p:tgtEl>
                                        <p:attrNameLst>
                                          <p:attrName>style.visibility</p:attrName>
                                        </p:attrNameLst>
                                      </p:cBhvr>
                                      <p:to>
                                        <p:strVal val="visible"/>
                                      </p:to>
                                    </p:set>
                                    <p:animEffect transition="in" filter="fade">
                                      <p:cBhvr>
                                        <p:cTn id="167" dur="500"/>
                                        <p:tgtEl>
                                          <p:spTgt spid="48"/>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49"/>
                                        </p:tgtEl>
                                        <p:attrNameLst>
                                          <p:attrName>style.visibility</p:attrName>
                                        </p:attrNameLst>
                                      </p:cBhvr>
                                      <p:to>
                                        <p:strVal val="visible"/>
                                      </p:to>
                                    </p:set>
                                    <p:animEffect transition="in" filter="fade">
                                      <p:cBhvr>
                                        <p:cTn id="172" dur="500"/>
                                        <p:tgtEl>
                                          <p:spTgt spid="49"/>
                                        </p:tgtEl>
                                      </p:cBhvr>
                                    </p:animEffec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19"/>
                                        </p:tgtEl>
                                        <p:attrNameLst>
                                          <p:attrName>style.visibility</p:attrName>
                                        </p:attrNameLst>
                                      </p:cBhvr>
                                      <p:to>
                                        <p:strVal val="visible"/>
                                      </p:to>
                                    </p:set>
                                    <p:animEffect transition="in" filter="fade">
                                      <p:cBhvr>
                                        <p:cTn id="177" dur="500"/>
                                        <p:tgtEl>
                                          <p:spTgt spid="19"/>
                                        </p:tgtEl>
                                      </p:cBhvr>
                                    </p:animEffect>
                                  </p:childTnLst>
                                </p:cTn>
                              </p:par>
                            </p:childTnLst>
                          </p:cTn>
                        </p:par>
                      </p:childTnLst>
                    </p:cTn>
                  </p:par>
                  <p:par>
                    <p:cTn id="178" fill="hold">
                      <p:stCondLst>
                        <p:cond delay="indefinite"/>
                      </p:stCondLst>
                      <p:childTnLst>
                        <p:par>
                          <p:cTn id="179" fill="hold">
                            <p:stCondLst>
                              <p:cond delay="0"/>
                            </p:stCondLst>
                            <p:childTnLst>
                              <p:par>
                                <p:cTn id="180" presetID="10" presetClass="entr" presetSubtype="0" fill="hold" grpId="0" nodeType="clickEffect">
                                  <p:stCondLst>
                                    <p:cond delay="0"/>
                                  </p:stCondLst>
                                  <p:childTnLst>
                                    <p:set>
                                      <p:cBhvr>
                                        <p:cTn id="181" dur="1" fill="hold">
                                          <p:stCondLst>
                                            <p:cond delay="0"/>
                                          </p:stCondLst>
                                        </p:cTn>
                                        <p:tgtEl>
                                          <p:spTgt spid="50"/>
                                        </p:tgtEl>
                                        <p:attrNameLst>
                                          <p:attrName>style.visibility</p:attrName>
                                        </p:attrNameLst>
                                      </p:cBhvr>
                                      <p:to>
                                        <p:strVal val="visible"/>
                                      </p:to>
                                    </p:set>
                                    <p:animEffect transition="in" filter="fade">
                                      <p:cBhvr>
                                        <p:cTn id="182" dur="500"/>
                                        <p:tgtEl>
                                          <p:spTgt spid="50"/>
                                        </p:tgtEl>
                                      </p:cBhvr>
                                    </p:animEffect>
                                  </p:childTnLst>
                                </p:cTn>
                              </p:par>
                            </p:childTnLst>
                          </p:cTn>
                        </p:par>
                      </p:childTnLst>
                    </p:cTn>
                  </p:par>
                  <p:par>
                    <p:cTn id="183" fill="hold">
                      <p:stCondLst>
                        <p:cond delay="indefinite"/>
                      </p:stCondLst>
                      <p:childTnLst>
                        <p:par>
                          <p:cTn id="184" fill="hold">
                            <p:stCondLst>
                              <p:cond delay="0"/>
                            </p:stCondLst>
                            <p:childTnLst>
                              <p:par>
                                <p:cTn id="185" presetID="10" presetClass="entr" presetSubtype="0" fill="hold" grpId="0" nodeType="clickEffect">
                                  <p:stCondLst>
                                    <p:cond delay="0"/>
                                  </p:stCondLst>
                                  <p:childTnLst>
                                    <p:set>
                                      <p:cBhvr>
                                        <p:cTn id="186" dur="1" fill="hold">
                                          <p:stCondLst>
                                            <p:cond delay="0"/>
                                          </p:stCondLst>
                                        </p:cTn>
                                        <p:tgtEl>
                                          <p:spTgt spid="51"/>
                                        </p:tgtEl>
                                        <p:attrNameLst>
                                          <p:attrName>style.visibility</p:attrName>
                                        </p:attrNameLst>
                                      </p:cBhvr>
                                      <p:to>
                                        <p:strVal val="visible"/>
                                      </p:to>
                                    </p:set>
                                    <p:animEffect transition="in" filter="fade">
                                      <p:cBhvr>
                                        <p:cTn id="187" dur="500"/>
                                        <p:tgtEl>
                                          <p:spTgt spid="51"/>
                                        </p:tgtEl>
                                      </p:cBhvr>
                                    </p:animEffect>
                                  </p:childTnLst>
                                </p:cTn>
                              </p:par>
                            </p:childTnLst>
                          </p:cTn>
                        </p:par>
                      </p:childTnLst>
                    </p:cTn>
                  </p:par>
                  <p:par>
                    <p:cTn id="188" fill="hold">
                      <p:stCondLst>
                        <p:cond delay="indefinite"/>
                      </p:stCondLst>
                      <p:childTnLst>
                        <p:par>
                          <p:cTn id="189" fill="hold">
                            <p:stCondLst>
                              <p:cond delay="0"/>
                            </p:stCondLst>
                            <p:childTnLst>
                              <p:par>
                                <p:cTn id="190" presetID="10" presetClass="entr" presetSubtype="0" fill="hold" grpId="0" nodeType="clickEffect">
                                  <p:stCondLst>
                                    <p:cond delay="0"/>
                                  </p:stCondLst>
                                  <p:childTnLst>
                                    <p:set>
                                      <p:cBhvr>
                                        <p:cTn id="191" dur="1" fill="hold">
                                          <p:stCondLst>
                                            <p:cond delay="0"/>
                                          </p:stCondLst>
                                        </p:cTn>
                                        <p:tgtEl>
                                          <p:spTgt spid="52"/>
                                        </p:tgtEl>
                                        <p:attrNameLst>
                                          <p:attrName>style.visibility</p:attrName>
                                        </p:attrNameLst>
                                      </p:cBhvr>
                                      <p:to>
                                        <p:strVal val="visible"/>
                                      </p:to>
                                    </p:set>
                                    <p:animEffect transition="in" filter="fade">
                                      <p:cBhvr>
                                        <p:cTn id="192" dur="500"/>
                                        <p:tgtEl>
                                          <p:spTgt spid="52"/>
                                        </p:tgtEl>
                                      </p:cBhvr>
                                    </p:animEffect>
                                  </p:childTnLst>
                                </p:cTn>
                              </p:par>
                            </p:childTnLst>
                          </p:cTn>
                        </p:par>
                      </p:childTnLst>
                    </p:cTn>
                  </p:par>
                  <p:par>
                    <p:cTn id="193" fill="hold">
                      <p:stCondLst>
                        <p:cond delay="indefinite"/>
                      </p:stCondLst>
                      <p:childTnLst>
                        <p:par>
                          <p:cTn id="194" fill="hold">
                            <p:stCondLst>
                              <p:cond delay="0"/>
                            </p:stCondLst>
                            <p:childTnLst>
                              <p:par>
                                <p:cTn id="195" presetID="10" presetClass="entr" presetSubtype="0" fill="hold" grpId="0" nodeType="clickEffect">
                                  <p:stCondLst>
                                    <p:cond delay="0"/>
                                  </p:stCondLst>
                                  <p:childTnLst>
                                    <p:set>
                                      <p:cBhvr>
                                        <p:cTn id="196" dur="1" fill="hold">
                                          <p:stCondLst>
                                            <p:cond delay="0"/>
                                          </p:stCondLst>
                                        </p:cTn>
                                        <p:tgtEl>
                                          <p:spTgt spid="53"/>
                                        </p:tgtEl>
                                        <p:attrNameLst>
                                          <p:attrName>style.visibility</p:attrName>
                                        </p:attrNameLst>
                                      </p:cBhvr>
                                      <p:to>
                                        <p:strVal val="visible"/>
                                      </p:to>
                                    </p:set>
                                    <p:animEffect transition="in" filter="fade">
                                      <p:cBhvr>
                                        <p:cTn id="197" dur="500"/>
                                        <p:tgtEl>
                                          <p:spTgt spid="53"/>
                                        </p:tgtEl>
                                      </p:cBhvr>
                                    </p:animEffect>
                                  </p:childTnLst>
                                </p:cTn>
                              </p:par>
                            </p:childTnLst>
                          </p:cTn>
                        </p:par>
                      </p:childTnLst>
                    </p:cTn>
                  </p:par>
                  <p:par>
                    <p:cTn id="198" fill="hold">
                      <p:stCondLst>
                        <p:cond delay="indefinite"/>
                      </p:stCondLst>
                      <p:childTnLst>
                        <p:par>
                          <p:cTn id="199" fill="hold">
                            <p:stCondLst>
                              <p:cond delay="0"/>
                            </p:stCondLst>
                            <p:childTnLst>
                              <p:par>
                                <p:cTn id="200" presetID="10" presetClass="entr" presetSubtype="0" fill="hold" grpId="0" nodeType="clickEffect">
                                  <p:stCondLst>
                                    <p:cond delay="0"/>
                                  </p:stCondLst>
                                  <p:childTnLst>
                                    <p:set>
                                      <p:cBhvr>
                                        <p:cTn id="201" dur="1" fill="hold">
                                          <p:stCondLst>
                                            <p:cond delay="0"/>
                                          </p:stCondLst>
                                        </p:cTn>
                                        <p:tgtEl>
                                          <p:spTgt spid="20"/>
                                        </p:tgtEl>
                                        <p:attrNameLst>
                                          <p:attrName>style.visibility</p:attrName>
                                        </p:attrNameLst>
                                      </p:cBhvr>
                                      <p:to>
                                        <p:strVal val="visible"/>
                                      </p:to>
                                    </p:set>
                                    <p:animEffect transition="in" filter="fade">
                                      <p:cBhvr>
                                        <p:cTn id="202" dur="500"/>
                                        <p:tgtEl>
                                          <p:spTgt spid="20"/>
                                        </p:tgtEl>
                                      </p:cBhvr>
                                    </p:animEffect>
                                  </p:childTnLst>
                                </p:cTn>
                              </p:par>
                            </p:childTnLst>
                          </p:cTn>
                        </p:par>
                      </p:childTnLst>
                    </p:cTn>
                  </p:par>
                  <p:par>
                    <p:cTn id="203" fill="hold">
                      <p:stCondLst>
                        <p:cond delay="indefinite"/>
                      </p:stCondLst>
                      <p:childTnLst>
                        <p:par>
                          <p:cTn id="204" fill="hold">
                            <p:stCondLst>
                              <p:cond delay="0"/>
                            </p:stCondLst>
                            <p:childTnLst>
                              <p:par>
                                <p:cTn id="205" presetID="10" presetClass="entr" presetSubtype="0" fill="hold" grpId="0" nodeType="clickEffect">
                                  <p:stCondLst>
                                    <p:cond delay="0"/>
                                  </p:stCondLst>
                                  <p:childTnLst>
                                    <p:set>
                                      <p:cBhvr>
                                        <p:cTn id="206" dur="1" fill="hold">
                                          <p:stCondLst>
                                            <p:cond delay="0"/>
                                          </p:stCondLst>
                                        </p:cTn>
                                        <p:tgtEl>
                                          <p:spTgt spid="54"/>
                                        </p:tgtEl>
                                        <p:attrNameLst>
                                          <p:attrName>style.visibility</p:attrName>
                                        </p:attrNameLst>
                                      </p:cBhvr>
                                      <p:to>
                                        <p:strVal val="visible"/>
                                      </p:to>
                                    </p:set>
                                    <p:animEffect transition="in" filter="fade">
                                      <p:cBhvr>
                                        <p:cTn id="207" dur="500"/>
                                        <p:tgtEl>
                                          <p:spTgt spid="54"/>
                                        </p:tgtEl>
                                      </p:cBhvr>
                                    </p:animEffect>
                                  </p:childTnLst>
                                </p:cTn>
                              </p:par>
                            </p:childTnLst>
                          </p:cTn>
                        </p:par>
                      </p:childTnLst>
                    </p:cTn>
                  </p:par>
                  <p:par>
                    <p:cTn id="208" fill="hold">
                      <p:stCondLst>
                        <p:cond delay="indefinite"/>
                      </p:stCondLst>
                      <p:childTnLst>
                        <p:par>
                          <p:cTn id="209" fill="hold">
                            <p:stCondLst>
                              <p:cond delay="0"/>
                            </p:stCondLst>
                            <p:childTnLst>
                              <p:par>
                                <p:cTn id="210" presetID="10" presetClass="entr" presetSubtype="0" fill="hold" grpId="0" nodeType="clickEffect">
                                  <p:stCondLst>
                                    <p:cond delay="0"/>
                                  </p:stCondLst>
                                  <p:childTnLst>
                                    <p:set>
                                      <p:cBhvr>
                                        <p:cTn id="211" dur="1" fill="hold">
                                          <p:stCondLst>
                                            <p:cond delay="0"/>
                                          </p:stCondLst>
                                        </p:cTn>
                                        <p:tgtEl>
                                          <p:spTgt spid="55"/>
                                        </p:tgtEl>
                                        <p:attrNameLst>
                                          <p:attrName>style.visibility</p:attrName>
                                        </p:attrNameLst>
                                      </p:cBhvr>
                                      <p:to>
                                        <p:strVal val="visible"/>
                                      </p:to>
                                    </p:set>
                                    <p:animEffect transition="in" filter="fade">
                                      <p:cBhvr>
                                        <p:cTn id="212" dur="500"/>
                                        <p:tgtEl>
                                          <p:spTgt spid="55"/>
                                        </p:tgtEl>
                                      </p:cBhvr>
                                    </p:animEffect>
                                  </p:childTnLst>
                                </p:cTn>
                              </p:par>
                            </p:childTnLst>
                          </p:cTn>
                        </p:par>
                      </p:childTnLst>
                    </p:cTn>
                  </p:par>
                  <p:par>
                    <p:cTn id="213" fill="hold">
                      <p:stCondLst>
                        <p:cond delay="indefinite"/>
                      </p:stCondLst>
                      <p:childTnLst>
                        <p:par>
                          <p:cTn id="214" fill="hold">
                            <p:stCondLst>
                              <p:cond delay="0"/>
                            </p:stCondLst>
                            <p:childTnLst>
                              <p:par>
                                <p:cTn id="215" presetID="10" presetClass="entr" presetSubtype="0" fill="hold" grpId="0" nodeType="clickEffect">
                                  <p:stCondLst>
                                    <p:cond delay="0"/>
                                  </p:stCondLst>
                                  <p:childTnLst>
                                    <p:set>
                                      <p:cBhvr>
                                        <p:cTn id="216" dur="1" fill="hold">
                                          <p:stCondLst>
                                            <p:cond delay="0"/>
                                          </p:stCondLst>
                                        </p:cTn>
                                        <p:tgtEl>
                                          <p:spTgt spid="56"/>
                                        </p:tgtEl>
                                        <p:attrNameLst>
                                          <p:attrName>style.visibility</p:attrName>
                                        </p:attrNameLst>
                                      </p:cBhvr>
                                      <p:to>
                                        <p:strVal val="visible"/>
                                      </p:to>
                                    </p:set>
                                    <p:animEffect transition="in" filter="fade">
                                      <p:cBhvr>
                                        <p:cTn id="217" dur="500"/>
                                        <p:tgtEl>
                                          <p:spTgt spid="56"/>
                                        </p:tgtEl>
                                      </p:cBhvr>
                                    </p:animEffect>
                                  </p:childTnLst>
                                </p:cTn>
                              </p:par>
                            </p:childTnLst>
                          </p:cTn>
                        </p:par>
                      </p:childTnLst>
                    </p:cTn>
                  </p:par>
                  <p:par>
                    <p:cTn id="218" fill="hold">
                      <p:stCondLst>
                        <p:cond delay="indefinite"/>
                      </p:stCondLst>
                      <p:childTnLst>
                        <p:par>
                          <p:cTn id="219" fill="hold">
                            <p:stCondLst>
                              <p:cond delay="0"/>
                            </p:stCondLst>
                            <p:childTnLst>
                              <p:par>
                                <p:cTn id="220" presetID="10" presetClass="entr" presetSubtype="0" fill="hold" grpId="0" nodeType="clickEffect">
                                  <p:stCondLst>
                                    <p:cond delay="0"/>
                                  </p:stCondLst>
                                  <p:childTnLst>
                                    <p:set>
                                      <p:cBhvr>
                                        <p:cTn id="221" dur="1" fill="hold">
                                          <p:stCondLst>
                                            <p:cond delay="0"/>
                                          </p:stCondLst>
                                        </p:cTn>
                                        <p:tgtEl>
                                          <p:spTgt spid="57"/>
                                        </p:tgtEl>
                                        <p:attrNameLst>
                                          <p:attrName>style.visibility</p:attrName>
                                        </p:attrNameLst>
                                      </p:cBhvr>
                                      <p:to>
                                        <p:strVal val="visible"/>
                                      </p:to>
                                    </p:set>
                                    <p:animEffect transition="in" filter="fade">
                                      <p:cBhvr>
                                        <p:cTn id="222" dur="500"/>
                                        <p:tgtEl>
                                          <p:spTgt spid="57"/>
                                        </p:tgtEl>
                                      </p:cBhvr>
                                    </p:animEffect>
                                  </p:childTnLst>
                                </p:cTn>
                              </p:par>
                            </p:childTnLst>
                          </p:cTn>
                        </p:par>
                      </p:childTnLst>
                    </p:cTn>
                  </p:par>
                  <p:par>
                    <p:cTn id="223" fill="hold">
                      <p:stCondLst>
                        <p:cond delay="indefinite"/>
                      </p:stCondLst>
                      <p:childTnLst>
                        <p:par>
                          <p:cTn id="224" fill="hold">
                            <p:stCondLst>
                              <p:cond delay="0"/>
                            </p:stCondLst>
                            <p:childTnLst>
                              <p:par>
                                <p:cTn id="225" presetID="10" presetClass="entr" presetSubtype="0" fill="hold" grpId="0" nodeType="clickEffect">
                                  <p:stCondLst>
                                    <p:cond delay="0"/>
                                  </p:stCondLst>
                                  <p:childTnLst>
                                    <p:set>
                                      <p:cBhvr>
                                        <p:cTn id="226" dur="1" fill="hold">
                                          <p:stCondLst>
                                            <p:cond delay="0"/>
                                          </p:stCondLst>
                                        </p:cTn>
                                        <p:tgtEl>
                                          <p:spTgt spid="21"/>
                                        </p:tgtEl>
                                        <p:attrNameLst>
                                          <p:attrName>style.visibility</p:attrName>
                                        </p:attrNameLst>
                                      </p:cBhvr>
                                      <p:to>
                                        <p:strVal val="visible"/>
                                      </p:to>
                                    </p:set>
                                    <p:animEffect transition="in" filter="fade">
                                      <p:cBhvr>
                                        <p:cTn id="227" dur="500"/>
                                        <p:tgtEl>
                                          <p:spTgt spid="21"/>
                                        </p:tgtEl>
                                      </p:cBhvr>
                                    </p:animEffect>
                                  </p:childTnLst>
                                </p:cTn>
                              </p:par>
                            </p:childTnLst>
                          </p:cTn>
                        </p:par>
                      </p:childTnLst>
                    </p:cTn>
                  </p:par>
                  <p:par>
                    <p:cTn id="228" fill="hold">
                      <p:stCondLst>
                        <p:cond delay="indefinite"/>
                      </p:stCondLst>
                      <p:childTnLst>
                        <p:par>
                          <p:cTn id="229" fill="hold">
                            <p:stCondLst>
                              <p:cond delay="0"/>
                            </p:stCondLst>
                            <p:childTnLst>
                              <p:par>
                                <p:cTn id="230" presetID="10" presetClass="entr" presetSubtype="0" fill="hold" grpId="0" nodeType="clickEffect">
                                  <p:stCondLst>
                                    <p:cond delay="0"/>
                                  </p:stCondLst>
                                  <p:childTnLst>
                                    <p:set>
                                      <p:cBhvr>
                                        <p:cTn id="231" dur="1" fill="hold">
                                          <p:stCondLst>
                                            <p:cond delay="0"/>
                                          </p:stCondLst>
                                        </p:cTn>
                                        <p:tgtEl>
                                          <p:spTgt spid="58"/>
                                        </p:tgtEl>
                                        <p:attrNameLst>
                                          <p:attrName>style.visibility</p:attrName>
                                        </p:attrNameLst>
                                      </p:cBhvr>
                                      <p:to>
                                        <p:strVal val="visible"/>
                                      </p:to>
                                    </p:set>
                                    <p:animEffect transition="in" filter="fade">
                                      <p:cBhvr>
                                        <p:cTn id="232" dur="500"/>
                                        <p:tgtEl>
                                          <p:spTgt spid="58"/>
                                        </p:tgtEl>
                                      </p:cBhvr>
                                    </p:animEffect>
                                  </p:childTnLst>
                                </p:cTn>
                              </p:par>
                            </p:childTnLst>
                          </p:cTn>
                        </p:par>
                      </p:childTnLst>
                    </p:cTn>
                  </p:par>
                  <p:par>
                    <p:cTn id="233" fill="hold">
                      <p:stCondLst>
                        <p:cond delay="indefinite"/>
                      </p:stCondLst>
                      <p:childTnLst>
                        <p:par>
                          <p:cTn id="234" fill="hold">
                            <p:stCondLst>
                              <p:cond delay="0"/>
                            </p:stCondLst>
                            <p:childTnLst>
                              <p:par>
                                <p:cTn id="235" presetID="10" presetClass="entr" presetSubtype="0" fill="hold" grpId="0" nodeType="clickEffect">
                                  <p:stCondLst>
                                    <p:cond delay="0"/>
                                  </p:stCondLst>
                                  <p:childTnLst>
                                    <p:set>
                                      <p:cBhvr>
                                        <p:cTn id="236" dur="1" fill="hold">
                                          <p:stCondLst>
                                            <p:cond delay="0"/>
                                          </p:stCondLst>
                                        </p:cTn>
                                        <p:tgtEl>
                                          <p:spTgt spid="59"/>
                                        </p:tgtEl>
                                        <p:attrNameLst>
                                          <p:attrName>style.visibility</p:attrName>
                                        </p:attrNameLst>
                                      </p:cBhvr>
                                      <p:to>
                                        <p:strVal val="visible"/>
                                      </p:to>
                                    </p:set>
                                    <p:animEffect transition="in" filter="fade">
                                      <p:cBhvr>
                                        <p:cTn id="237" dur="500"/>
                                        <p:tgtEl>
                                          <p:spTgt spid="59"/>
                                        </p:tgtEl>
                                      </p:cBhvr>
                                    </p:animEffect>
                                  </p:childTnLst>
                                </p:cTn>
                              </p:par>
                            </p:childTnLst>
                          </p:cTn>
                        </p:par>
                      </p:childTnLst>
                    </p:cTn>
                  </p:par>
                  <p:par>
                    <p:cTn id="238" fill="hold">
                      <p:stCondLst>
                        <p:cond delay="indefinite"/>
                      </p:stCondLst>
                      <p:childTnLst>
                        <p:par>
                          <p:cTn id="239" fill="hold">
                            <p:stCondLst>
                              <p:cond delay="0"/>
                            </p:stCondLst>
                            <p:childTnLst>
                              <p:par>
                                <p:cTn id="240" presetID="10" presetClass="entr" presetSubtype="0" fill="hold" grpId="0" nodeType="clickEffect">
                                  <p:stCondLst>
                                    <p:cond delay="0"/>
                                  </p:stCondLst>
                                  <p:childTnLst>
                                    <p:set>
                                      <p:cBhvr>
                                        <p:cTn id="241" dur="1" fill="hold">
                                          <p:stCondLst>
                                            <p:cond delay="0"/>
                                          </p:stCondLst>
                                        </p:cTn>
                                        <p:tgtEl>
                                          <p:spTgt spid="60"/>
                                        </p:tgtEl>
                                        <p:attrNameLst>
                                          <p:attrName>style.visibility</p:attrName>
                                        </p:attrNameLst>
                                      </p:cBhvr>
                                      <p:to>
                                        <p:strVal val="visible"/>
                                      </p:to>
                                    </p:set>
                                    <p:animEffect transition="in" filter="fade">
                                      <p:cBhvr>
                                        <p:cTn id="242" dur="500"/>
                                        <p:tgtEl>
                                          <p:spTgt spid="60"/>
                                        </p:tgtEl>
                                      </p:cBhvr>
                                    </p:animEffect>
                                  </p:childTnLst>
                                </p:cTn>
                              </p:par>
                            </p:childTnLst>
                          </p:cTn>
                        </p:par>
                      </p:childTnLst>
                    </p:cTn>
                  </p:par>
                  <p:par>
                    <p:cTn id="243" fill="hold">
                      <p:stCondLst>
                        <p:cond delay="indefinite"/>
                      </p:stCondLst>
                      <p:childTnLst>
                        <p:par>
                          <p:cTn id="244" fill="hold">
                            <p:stCondLst>
                              <p:cond delay="0"/>
                            </p:stCondLst>
                            <p:childTnLst>
                              <p:par>
                                <p:cTn id="245" presetID="10" presetClass="entr" presetSubtype="0" fill="hold" grpId="0" nodeType="clickEffect">
                                  <p:stCondLst>
                                    <p:cond delay="0"/>
                                  </p:stCondLst>
                                  <p:childTnLst>
                                    <p:set>
                                      <p:cBhvr>
                                        <p:cTn id="246" dur="1" fill="hold">
                                          <p:stCondLst>
                                            <p:cond delay="0"/>
                                          </p:stCondLst>
                                        </p:cTn>
                                        <p:tgtEl>
                                          <p:spTgt spid="61"/>
                                        </p:tgtEl>
                                        <p:attrNameLst>
                                          <p:attrName>style.visibility</p:attrName>
                                        </p:attrNameLst>
                                      </p:cBhvr>
                                      <p:to>
                                        <p:strVal val="visible"/>
                                      </p:to>
                                    </p:set>
                                    <p:animEffect transition="in" filter="fade">
                                      <p:cBhvr>
                                        <p:cTn id="247" dur="500"/>
                                        <p:tgtEl>
                                          <p:spTgt spid="61"/>
                                        </p:tgtEl>
                                      </p:cBhvr>
                                    </p:animEffect>
                                  </p:childTnLst>
                                </p:cTn>
                              </p:par>
                            </p:childTnLst>
                          </p:cTn>
                        </p:par>
                      </p:childTnLst>
                    </p:cTn>
                  </p:par>
                  <p:par>
                    <p:cTn id="248" fill="hold">
                      <p:stCondLst>
                        <p:cond delay="indefinite"/>
                      </p:stCondLst>
                      <p:childTnLst>
                        <p:par>
                          <p:cTn id="249" fill="hold">
                            <p:stCondLst>
                              <p:cond delay="0"/>
                            </p:stCondLst>
                            <p:childTnLst>
                              <p:par>
                                <p:cTn id="250" presetID="10" presetClass="entr" presetSubtype="0" fill="hold" grpId="0" nodeType="clickEffect">
                                  <p:stCondLst>
                                    <p:cond delay="0"/>
                                  </p:stCondLst>
                                  <p:childTnLst>
                                    <p:set>
                                      <p:cBhvr>
                                        <p:cTn id="251" dur="1" fill="hold">
                                          <p:stCondLst>
                                            <p:cond delay="0"/>
                                          </p:stCondLst>
                                        </p:cTn>
                                        <p:tgtEl>
                                          <p:spTgt spid="22"/>
                                        </p:tgtEl>
                                        <p:attrNameLst>
                                          <p:attrName>style.visibility</p:attrName>
                                        </p:attrNameLst>
                                      </p:cBhvr>
                                      <p:to>
                                        <p:strVal val="visible"/>
                                      </p:to>
                                    </p:set>
                                    <p:animEffect transition="in" filter="fade">
                                      <p:cBhvr>
                                        <p:cTn id="25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P spid="14" grpId="0" animBg="1"/>
      <p:bldP spid="17" grpId="0" animBg="1"/>
      <p:bldP spid="18" grpId="0" animBg="1"/>
      <p:bldP spid="19" grpId="0" animBg="1"/>
      <p:bldP spid="20" grpId="0" animBg="1"/>
      <p:bldP spid="21" grpId="0" animBg="1"/>
      <p:bldP spid="22" grpId="0" animBg="1"/>
      <p:bldP spid="6"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1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143000" y="2895600"/>
            <a:ext cx="6248400" cy="584775"/>
          </a:xfrm>
          <a:prstGeom prst="rect">
            <a:avLst/>
          </a:prstGeom>
          <a:noFill/>
        </p:spPr>
        <p:txBody>
          <a:bodyPr wrap="square" rtlCol="0">
            <a:spAutoFit/>
          </a:bodyPr>
          <a:lstStyle/>
          <a:p>
            <a:r>
              <a:rPr lang="en-US" sz="3200" b="1" u="sng" dirty="0" smtClean="0">
                <a:latin typeface="Times New Roman" pitchFamily="18" charset="0"/>
                <a:cs typeface="Times New Roman" pitchFamily="18" charset="0"/>
              </a:rPr>
              <a:t>S</a:t>
            </a:r>
            <a:r>
              <a:rPr lang="en-US" sz="3200" dirty="0" smtClean="0">
                <a:latin typeface="Times New Roman" pitchFamily="18" charset="0"/>
                <a:cs typeface="Times New Roman" pitchFamily="18" charset="0"/>
              </a:rPr>
              <a:t> + </a:t>
            </a:r>
            <a:r>
              <a:rPr lang="en-US" sz="3200" dirty="0" smtClean="0">
                <a:solidFill>
                  <a:srgbClr val="FF0000"/>
                </a:solidFill>
                <a:latin typeface="Times New Roman" pitchFamily="18" charset="0"/>
                <a:cs typeface="Times New Roman" pitchFamily="18" charset="0"/>
              </a:rPr>
              <a:t>V(</a:t>
            </a:r>
            <a:r>
              <a:rPr lang="en-US" sz="3200" dirty="0" err="1" smtClean="0">
                <a:solidFill>
                  <a:srgbClr val="FF0000"/>
                </a:solidFill>
                <a:latin typeface="Times New Roman" pitchFamily="18" charset="0"/>
                <a:cs typeface="Times New Roman" pitchFamily="18" charset="0"/>
              </a:rPr>
              <a:t>s,es</a:t>
            </a:r>
            <a:r>
              <a:rPr lang="en-US" sz="3200" dirty="0" smtClean="0">
                <a:solidFill>
                  <a:srgbClr val="FF0000"/>
                </a:solidFill>
                <a:latin typeface="Times New Roman" pitchFamily="18" charset="0"/>
                <a:cs typeface="Times New Roman" pitchFamily="18" charset="0"/>
              </a:rPr>
              <a:t>)</a:t>
            </a:r>
            <a:r>
              <a:rPr lang="en-US" sz="3200" dirty="0" smtClean="0">
                <a:latin typeface="Times New Roman" pitchFamily="18" charset="0"/>
                <a:cs typeface="Times New Roman" pitchFamily="18" charset="0"/>
              </a:rPr>
              <a:t> + O + in + times</a:t>
            </a:r>
            <a:endParaRPr lang="en-US" sz="3200" dirty="0">
              <a:latin typeface="Times New Roman" pitchFamily="18" charset="0"/>
              <a:cs typeface="Times New Roman" pitchFamily="18" charset="0"/>
            </a:endParaRPr>
          </a:p>
        </p:txBody>
      </p:sp>
      <p:sp>
        <p:nvSpPr>
          <p:cNvPr id="7" name="TextBox 6"/>
          <p:cNvSpPr txBox="1"/>
          <p:nvPr/>
        </p:nvSpPr>
        <p:spPr>
          <a:xfrm>
            <a:off x="1143000" y="3733800"/>
            <a:ext cx="6248400" cy="584775"/>
          </a:xfrm>
          <a:prstGeom prst="rect">
            <a:avLst/>
          </a:prstGeom>
          <a:noFill/>
        </p:spPr>
        <p:txBody>
          <a:bodyPr wrap="square" rtlCol="0">
            <a:spAutoFit/>
          </a:bodyPr>
          <a:lstStyle/>
          <a:p>
            <a:r>
              <a:rPr lang="en-US" sz="3200" b="1" u="sng" dirty="0" smtClean="0">
                <a:latin typeface="Times New Roman" pitchFamily="18" charset="0"/>
                <a:cs typeface="Times New Roman" pitchFamily="18" charset="0"/>
              </a:rPr>
              <a:t>S</a:t>
            </a:r>
            <a:r>
              <a:rPr lang="en-US" sz="3200" dirty="0" smtClean="0">
                <a:latin typeface="Times New Roman" pitchFamily="18" charset="0"/>
                <a:cs typeface="Times New Roman" pitchFamily="18" charset="0"/>
              </a:rPr>
              <a:t> + spend(s) + times + </a:t>
            </a:r>
            <a:r>
              <a:rPr lang="en-US" sz="3200" dirty="0" err="1" smtClean="0">
                <a:solidFill>
                  <a:srgbClr val="FF0000"/>
                </a:solidFill>
                <a:latin typeface="Times New Roman" pitchFamily="18" charset="0"/>
                <a:cs typeface="Times New Roman" pitchFamily="18" charset="0"/>
              </a:rPr>
              <a:t>Ving</a:t>
            </a:r>
            <a:r>
              <a:rPr lang="en-US" sz="3200" dirty="0" smtClean="0">
                <a:latin typeface="Times New Roman" pitchFamily="18" charset="0"/>
                <a:cs typeface="Times New Roman" pitchFamily="18" charset="0"/>
              </a:rPr>
              <a:t> + O.</a:t>
            </a:r>
            <a:endParaRPr lang="en-US" sz="3200" dirty="0">
              <a:latin typeface="Times New Roman" pitchFamily="18" charset="0"/>
              <a:cs typeface="Times New Roman" pitchFamily="18" charset="0"/>
            </a:endParaRPr>
          </a:p>
        </p:txBody>
      </p:sp>
      <p:sp>
        <p:nvSpPr>
          <p:cNvPr id="8" name="TextBox 7"/>
          <p:cNvSpPr txBox="1"/>
          <p:nvPr/>
        </p:nvSpPr>
        <p:spPr>
          <a:xfrm>
            <a:off x="1143000" y="4572000"/>
            <a:ext cx="62484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It takes + </a:t>
            </a:r>
            <a:r>
              <a:rPr lang="en-US" sz="3200" b="1" u="sng" dirty="0" err="1" smtClean="0">
                <a:latin typeface="Times New Roman" pitchFamily="18" charset="0"/>
                <a:cs typeface="Times New Roman" pitchFamily="18" charset="0"/>
              </a:rPr>
              <a:t>Sbd</a:t>
            </a:r>
            <a:r>
              <a:rPr lang="en-US" sz="3200" dirty="0" smtClean="0">
                <a:latin typeface="Times New Roman" pitchFamily="18" charset="0"/>
                <a:cs typeface="Times New Roman" pitchFamily="18" charset="0"/>
              </a:rPr>
              <a:t> + times + </a:t>
            </a:r>
            <a:r>
              <a:rPr lang="en-US" sz="3200" dirty="0" smtClean="0">
                <a:solidFill>
                  <a:srgbClr val="FF0000"/>
                </a:solidFill>
                <a:latin typeface="Times New Roman" pitchFamily="18" charset="0"/>
                <a:cs typeface="Times New Roman" pitchFamily="18" charset="0"/>
              </a:rPr>
              <a:t>to V </a:t>
            </a:r>
            <a:r>
              <a:rPr lang="en-US" sz="3200" dirty="0" smtClean="0">
                <a:latin typeface="Times New Roman" pitchFamily="18" charset="0"/>
                <a:cs typeface="Times New Roman" pitchFamily="18" charset="0"/>
              </a:rPr>
              <a:t>+ O.</a:t>
            </a:r>
            <a:endParaRPr lang="en-US" sz="3200" dirty="0">
              <a:latin typeface="Times New Roman" pitchFamily="18" charset="0"/>
              <a:cs typeface="Times New Roman" pitchFamily="18" charset="0"/>
            </a:endParaRPr>
          </a:p>
        </p:txBody>
      </p:sp>
      <p:sp>
        <p:nvSpPr>
          <p:cNvPr id="4" name="TextBox 3"/>
          <p:cNvSpPr txBox="1"/>
          <p:nvPr/>
        </p:nvSpPr>
        <p:spPr>
          <a:xfrm>
            <a:off x="1143000" y="886884"/>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Tom often does his homework in two hours.</a:t>
            </a:r>
            <a:endParaRPr lang="en-US" sz="2400" dirty="0">
              <a:latin typeface="Times New Roman" pitchFamily="18" charset="0"/>
              <a:cs typeface="Times New Roman" pitchFamily="18" charset="0"/>
            </a:endParaRPr>
          </a:p>
        </p:txBody>
      </p:sp>
      <p:sp>
        <p:nvSpPr>
          <p:cNvPr id="2" name="5-Point Star 1">
            <a:hlinkClick r:id="rId3" action="ppaction://hlinksldjump"/>
          </p:cNvPr>
          <p:cNvSpPr/>
          <p:nvPr/>
        </p:nvSpPr>
        <p:spPr>
          <a:xfrm>
            <a:off x="8077200" y="156268"/>
            <a:ext cx="685800" cy="46166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43000" y="1443335"/>
            <a:ext cx="67818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Tom often spends </a:t>
            </a:r>
            <a:r>
              <a:rPr lang="en-US" sz="2400" dirty="0">
                <a:latin typeface="Times New Roman" pitchFamily="18" charset="0"/>
                <a:cs typeface="Times New Roman" pitchFamily="18" charset="0"/>
              </a:rPr>
              <a:t>two </a:t>
            </a:r>
            <a:r>
              <a:rPr lang="en-US" sz="2400" dirty="0" smtClean="0">
                <a:latin typeface="Times New Roman" pitchFamily="18" charset="0"/>
                <a:cs typeface="Times New Roman" pitchFamily="18" charset="0"/>
              </a:rPr>
              <a:t>hours doing his homework.</a:t>
            </a:r>
            <a:endParaRPr lang="en-US" sz="2400" dirty="0">
              <a:latin typeface="Times New Roman" pitchFamily="18" charset="0"/>
              <a:cs typeface="Times New Roman" pitchFamily="18" charset="0"/>
            </a:endParaRPr>
          </a:p>
        </p:txBody>
      </p:sp>
      <p:sp>
        <p:nvSpPr>
          <p:cNvPr id="14" name="TextBox 13"/>
          <p:cNvSpPr txBox="1"/>
          <p:nvPr/>
        </p:nvSpPr>
        <p:spPr>
          <a:xfrm>
            <a:off x="1143000" y="1976735"/>
            <a:ext cx="67818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It often takes Tom two hours to do his homework.</a:t>
            </a:r>
            <a:endParaRPr lang="en-US" sz="2400" dirty="0">
              <a:latin typeface="Times New Roman" pitchFamily="18" charset="0"/>
              <a:cs typeface="Times New Roman" pitchFamily="18" charset="0"/>
            </a:endParaRPr>
          </a:p>
        </p:txBody>
      </p:sp>
      <p:sp>
        <p:nvSpPr>
          <p:cNvPr id="15" name="TextBox 14"/>
          <p:cNvSpPr txBox="1"/>
          <p:nvPr/>
        </p:nvSpPr>
        <p:spPr>
          <a:xfrm>
            <a:off x="1143000" y="886883"/>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Tom often </a:t>
            </a:r>
            <a:r>
              <a:rPr lang="en-US" sz="2400" dirty="0" smtClean="0">
                <a:solidFill>
                  <a:srgbClr val="FF0000"/>
                </a:solidFill>
                <a:latin typeface="Times New Roman" pitchFamily="18" charset="0"/>
                <a:cs typeface="Times New Roman" pitchFamily="18" charset="0"/>
              </a:rPr>
              <a:t>does</a:t>
            </a:r>
            <a:r>
              <a:rPr lang="en-US" sz="2400" dirty="0" smtClean="0">
                <a:latin typeface="Times New Roman" pitchFamily="18" charset="0"/>
                <a:cs typeface="Times New Roman" pitchFamily="18" charset="0"/>
              </a:rPr>
              <a:t> his homework in two hours.</a:t>
            </a:r>
            <a:endParaRPr lang="en-US" sz="2400" dirty="0">
              <a:latin typeface="Times New Roman" pitchFamily="18" charset="0"/>
              <a:cs typeface="Times New Roman" pitchFamily="18" charset="0"/>
            </a:endParaRPr>
          </a:p>
        </p:txBody>
      </p:sp>
      <p:sp>
        <p:nvSpPr>
          <p:cNvPr id="16" name="TextBox 15"/>
          <p:cNvSpPr txBox="1"/>
          <p:nvPr/>
        </p:nvSpPr>
        <p:spPr>
          <a:xfrm>
            <a:off x="1143000" y="1443334"/>
            <a:ext cx="67818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Tom often spends </a:t>
            </a:r>
            <a:r>
              <a:rPr lang="en-US" sz="2400" dirty="0">
                <a:latin typeface="Times New Roman" pitchFamily="18" charset="0"/>
                <a:cs typeface="Times New Roman" pitchFamily="18" charset="0"/>
              </a:rPr>
              <a:t>two </a:t>
            </a:r>
            <a:r>
              <a:rPr lang="en-US" sz="2400" dirty="0" smtClean="0">
                <a:latin typeface="Times New Roman" pitchFamily="18" charset="0"/>
                <a:cs typeface="Times New Roman" pitchFamily="18" charset="0"/>
              </a:rPr>
              <a:t>hours </a:t>
            </a:r>
            <a:r>
              <a:rPr lang="en-US" sz="2400" dirty="0" smtClean="0">
                <a:solidFill>
                  <a:srgbClr val="FF0000"/>
                </a:solidFill>
                <a:latin typeface="Times New Roman" pitchFamily="18" charset="0"/>
                <a:cs typeface="Times New Roman" pitchFamily="18" charset="0"/>
              </a:rPr>
              <a:t>doing</a:t>
            </a:r>
            <a:r>
              <a:rPr lang="en-US" sz="2400" dirty="0" smtClean="0">
                <a:latin typeface="Times New Roman" pitchFamily="18" charset="0"/>
                <a:cs typeface="Times New Roman" pitchFamily="18" charset="0"/>
              </a:rPr>
              <a:t> his homework.</a:t>
            </a:r>
            <a:endParaRPr lang="en-US" sz="2400" dirty="0">
              <a:latin typeface="Times New Roman" pitchFamily="18" charset="0"/>
              <a:cs typeface="Times New Roman" pitchFamily="18" charset="0"/>
            </a:endParaRPr>
          </a:p>
        </p:txBody>
      </p:sp>
      <p:sp>
        <p:nvSpPr>
          <p:cNvPr id="17" name="TextBox 16"/>
          <p:cNvSpPr txBox="1"/>
          <p:nvPr/>
        </p:nvSpPr>
        <p:spPr>
          <a:xfrm>
            <a:off x="1143000" y="1976734"/>
            <a:ext cx="67818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It often takes Tom two hours </a:t>
            </a:r>
            <a:r>
              <a:rPr lang="en-US" sz="2400" dirty="0" smtClean="0">
                <a:solidFill>
                  <a:srgbClr val="FF0000"/>
                </a:solidFill>
                <a:latin typeface="Times New Roman" pitchFamily="18" charset="0"/>
                <a:cs typeface="Times New Roman" pitchFamily="18" charset="0"/>
              </a:rPr>
              <a:t>to do </a:t>
            </a:r>
            <a:r>
              <a:rPr lang="en-US" sz="2400" dirty="0" smtClean="0">
                <a:latin typeface="Times New Roman" pitchFamily="18" charset="0"/>
                <a:cs typeface="Times New Roman" pitchFamily="18" charset="0"/>
              </a:rPr>
              <a:t>his homework.</a:t>
            </a:r>
            <a:endParaRPr lang="en-US" sz="2400" dirty="0">
              <a:latin typeface="Times New Roman" pitchFamily="18" charset="0"/>
              <a:cs typeface="Times New Roman" pitchFamily="18" charset="0"/>
            </a:endParaRPr>
          </a:p>
        </p:txBody>
      </p:sp>
      <p:cxnSp>
        <p:nvCxnSpPr>
          <p:cNvPr id="10" name="Straight Connector 9"/>
          <p:cNvCxnSpPr/>
          <p:nvPr/>
        </p:nvCxnSpPr>
        <p:spPr>
          <a:xfrm>
            <a:off x="1219200" y="1290492"/>
            <a:ext cx="609600" cy="0"/>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219200" y="1845662"/>
            <a:ext cx="609600" cy="0"/>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a:off x="2895600" y="2362200"/>
            <a:ext cx="609600" cy="0"/>
          </a:xfrm>
          <a:prstGeom prst="line">
            <a:avLst/>
          </a:prstGeom>
        </p:spPr>
        <p:style>
          <a:lnRef idx="3">
            <a:schemeClr val="dk1"/>
          </a:lnRef>
          <a:fillRef idx="0">
            <a:schemeClr val="dk1"/>
          </a:fillRef>
          <a:effectRef idx="2">
            <a:schemeClr val="dk1"/>
          </a:effectRef>
          <a:fontRef idx="minor">
            <a:schemeClr val="tx1"/>
          </a:fontRef>
        </p:style>
      </p:cxnSp>
      <p:sp>
        <p:nvSpPr>
          <p:cNvPr id="20" name="Rectangle 19"/>
          <p:cNvSpPr/>
          <p:nvPr/>
        </p:nvSpPr>
        <p:spPr>
          <a:xfrm>
            <a:off x="609600" y="2895600"/>
            <a:ext cx="7467600" cy="2438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863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par>
                                <p:cTn id="29" presetID="10" presetClass="exit" presetSubtype="0" fill="hold" grpId="1" nodeType="withEffect">
                                  <p:stCondLst>
                                    <p:cond delay="0"/>
                                  </p:stCondLst>
                                  <p:childTnLst>
                                    <p:animEffect transition="out" filter="fade">
                                      <p:cBhvr>
                                        <p:cTn id="30" dur="500"/>
                                        <p:tgtEl>
                                          <p:spTgt spid="4"/>
                                        </p:tgtEl>
                                      </p:cBhvr>
                                    </p:animEffect>
                                    <p:set>
                                      <p:cBhvr>
                                        <p:cTn id="31" dur="1" fill="hold">
                                          <p:stCondLst>
                                            <p:cond delay="499"/>
                                          </p:stCondLst>
                                        </p:cTn>
                                        <p:tgtEl>
                                          <p:spTgt spid="4"/>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13"/>
                                        </p:tgtEl>
                                      </p:cBhvr>
                                    </p:animEffect>
                                    <p:set>
                                      <p:cBhvr>
                                        <p:cTn id="34" dur="1" fill="hold">
                                          <p:stCondLst>
                                            <p:cond delay="499"/>
                                          </p:stCondLst>
                                        </p:cTn>
                                        <p:tgtEl>
                                          <p:spTgt spid="13"/>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14"/>
                                        </p:tgtEl>
                                      </p:cBhvr>
                                    </p:animEffect>
                                    <p:set>
                                      <p:cBhvr>
                                        <p:cTn id="37" dur="1" fill="hold">
                                          <p:stCondLst>
                                            <p:cond delay="499"/>
                                          </p:stCondLst>
                                        </p:cTn>
                                        <p:tgtEl>
                                          <p:spTgt spid="14"/>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500"/>
                                        <p:tgtEl>
                                          <p:spTgt spid="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4" grpId="0"/>
      <p:bldP spid="4" grpId="1"/>
      <p:bldP spid="13" grpId="0"/>
      <p:bldP spid="13" grpId="1"/>
      <p:bldP spid="14" grpId="0"/>
      <p:bldP spid="14" grpId="1"/>
      <p:bldP spid="15" grpId="0"/>
      <p:bldP spid="16" grpId="0"/>
      <p:bldP spid="17" grpId="0"/>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8644" y="381000"/>
            <a:ext cx="8205356" cy="461665"/>
          </a:xfrm>
          <a:prstGeom prst="rect">
            <a:avLst/>
          </a:prstGeom>
        </p:spPr>
        <p:txBody>
          <a:bodyPr wrap="square">
            <a:spAutoFit/>
          </a:bodyPr>
          <a:lstStyle/>
          <a:p>
            <a:r>
              <a:rPr lang="en-US" sz="2400" b="1" dirty="0">
                <a:latin typeface="Times New Roman" pitchFamily="18" charset="0"/>
                <a:cs typeface="Times New Roman" pitchFamily="18" charset="0"/>
              </a:rPr>
              <a:t>PART 3 GRAMMAR AND </a:t>
            </a:r>
            <a:r>
              <a:rPr lang="en-US" sz="2400" b="1" dirty="0" smtClean="0">
                <a:latin typeface="Times New Roman" pitchFamily="18" charset="0"/>
                <a:cs typeface="Times New Roman" pitchFamily="18" charset="0"/>
              </a:rPr>
              <a:t>VOCABULARY</a:t>
            </a:r>
            <a:endParaRPr lang="en-US" sz="2400" dirty="0">
              <a:latin typeface="Times New Roman" pitchFamily="18" charset="0"/>
              <a:cs typeface="Times New Roman" pitchFamily="18" charset="0"/>
            </a:endParaRPr>
          </a:p>
        </p:txBody>
      </p:sp>
      <p:sp>
        <p:nvSpPr>
          <p:cNvPr id="3" name="Rectangle 2"/>
          <p:cNvSpPr/>
          <p:nvPr/>
        </p:nvSpPr>
        <p:spPr>
          <a:xfrm>
            <a:off x="917862" y="765675"/>
            <a:ext cx="5867400" cy="461665"/>
          </a:xfrm>
          <a:prstGeom prst="rect">
            <a:avLst/>
          </a:prstGeom>
        </p:spPr>
        <p:txBody>
          <a:bodyPr wrap="square">
            <a:spAutoFit/>
          </a:bodyPr>
          <a:lstStyle/>
          <a:p>
            <a:r>
              <a:rPr lang="en-US" sz="2400" b="1" dirty="0" smtClean="0">
                <a:latin typeface="Times New Roman" pitchFamily="18" charset="0"/>
                <a:cs typeface="Times New Roman" pitchFamily="18" charset="0"/>
              </a:rPr>
              <a:t>I. Choose </a:t>
            </a:r>
            <a:r>
              <a:rPr lang="en-US" sz="2400" b="1" dirty="0">
                <a:latin typeface="Times New Roman" pitchFamily="18" charset="0"/>
                <a:cs typeface="Times New Roman" pitchFamily="18" charset="0"/>
              </a:rPr>
              <a:t>the correct answers. </a:t>
            </a:r>
            <a:endParaRPr lang="en-US" sz="2400" dirty="0">
              <a:latin typeface="Times New Roman" pitchFamily="18" charset="0"/>
              <a:cs typeface="Times New Roman" pitchFamily="18" charset="0"/>
            </a:endParaRPr>
          </a:p>
        </p:txBody>
      </p:sp>
      <p:pic>
        <p:nvPicPr>
          <p:cNvPr id="4"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1143000"/>
            <a:ext cx="9144000" cy="4893647"/>
          </a:xfrm>
          <a:prstGeom prst="rect">
            <a:avLst/>
          </a:prstGeom>
          <a:noFill/>
        </p:spPr>
        <p:txBody>
          <a:bodyPr wrap="square" rtlCol="0">
            <a:spAutoFit/>
          </a:bodyPr>
          <a:lstStyle/>
          <a:p>
            <a:r>
              <a:rPr lang="en-US" sz="2400" dirty="0">
                <a:latin typeface="Times New Roman" pitchFamily="18" charset="0"/>
                <a:cs typeface="Times New Roman" pitchFamily="18" charset="0"/>
              </a:rPr>
              <a:t>11. Only fresh fish </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 in this restaurant.</a:t>
            </a:r>
          </a:p>
          <a:p>
            <a:r>
              <a:rPr lang="en-US" sz="2400" dirty="0">
                <a:latin typeface="Times New Roman" pitchFamily="18" charset="0"/>
                <a:cs typeface="Times New Roman" pitchFamily="18" charset="0"/>
              </a:rPr>
              <a:t>A. is serve	B. is served	</a:t>
            </a:r>
            <a:r>
              <a:rPr lang="en-US" sz="2400" dirty="0" smtClean="0">
                <a:latin typeface="Times New Roman" pitchFamily="18" charset="0"/>
                <a:cs typeface="Times New Roman" pitchFamily="18" charset="0"/>
              </a:rPr>
              <a:t>	C</a:t>
            </a:r>
            <a:r>
              <a:rPr lang="en-US" sz="2400" dirty="0">
                <a:latin typeface="Times New Roman" pitchFamily="18" charset="0"/>
                <a:cs typeface="Times New Roman" pitchFamily="18" charset="0"/>
              </a:rPr>
              <a:t>. is to serve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serves</a:t>
            </a:r>
          </a:p>
          <a:p>
            <a:r>
              <a:rPr lang="en-US" sz="2400" dirty="0">
                <a:latin typeface="Times New Roman" pitchFamily="18" charset="0"/>
                <a:cs typeface="Times New Roman" pitchFamily="18" charset="0"/>
              </a:rPr>
              <a:t>12. </a:t>
            </a:r>
            <a:r>
              <a:rPr lang="en-US" sz="2400" u="sng"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does it take to go from Ha </a:t>
            </a:r>
            <a:r>
              <a:rPr lang="en-US" sz="2400" dirty="0" err="1">
                <a:latin typeface="Times New Roman" pitchFamily="18" charset="0"/>
                <a:cs typeface="Times New Roman" pitchFamily="18" charset="0"/>
              </a:rPr>
              <a:t>Noi</a:t>
            </a:r>
            <a:r>
              <a:rPr lang="en-US" sz="2400" dirty="0">
                <a:latin typeface="Times New Roman" pitchFamily="18" charset="0"/>
                <a:cs typeface="Times New Roman" pitchFamily="18" charset="0"/>
              </a:rPr>
              <a:t> to Ho Chi Minh City by plane?</a:t>
            </a:r>
          </a:p>
          <a:p>
            <a:r>
              <a:rPr lang="en-US" sz="2400" dirty="0">
                <a:latin typeface="Times New Roman" pitchFamily="18" charset="0"/>
                <a:cs typeface="Times New Roman" pitchFamily="18" charset="0"/>
              </a:rPr>
              <a:t>A. How far	B. How much	</a:t>
            </a:r>
            <a:r>
              <a:rPr lang="en-US" sz="2400" dirty="0" smtClean="0">
                <a:latin typeface="Times New Roman" pitchFamily="18" charset="0"/>
                <a:cs typeface="Times New Roman" pitchFamily="18" charset="0"/>
              </a:rPr>
              <a:t>	C</a:t>
            </a:r>
            <a:r>
              <a:rPr lang="en-US" sz="2400" dirty="0">
                <a:latin typeface="Times New Roman" pitchFamily="18" charset="0"/>
                <a:cs typeface="Times New Roman" pitchFamily="18" charset="0"/>
              </a:rPr>
              <a:t>. How long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How many</a:t>
            </a:r>
          </a:p>
          <a:p>
            <a:r>
              <a:rPr lang="en-US" sz="2400" dirty="0">
                <a:latin typeface="Times New Roman" pitchFamily="18" charset="0"/>
                <a:cs typeface="Times New Roman" pitchFamily="18" charset="0"/>
              </a:rPr>
              <a:t>13. I </a:t>
            </a:r>
            <a:r>
              <a:rPr lang="en-US" sz="2400" u="sng" dirty="0">
                <a:latin typeface="Times New Roman" pitchFamily="18" charset="0"/>
                <a:cs typeface="Times New Roman" pitchFamily="18" charset="0"/>
              </a:rPr>
              <a:t>	</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marbles when I was young, but now I didn’t.</a:t>
            </a:r>
          </a:p>
          <a:p>
            <a:pPr marL="457200" indent="-457200">
              <a:buAutoNum type="alphaUcPeriod"/>
            </a:pPr>
            <a:r>
              <a:rPr lang="en-US" sz="2400" dirty="0" smtClean="0">
                <a:latin typeface="Times New Roman" pitchFamily="18" charset="0"/>
                <a:cs typeface="Times New Roman" pitchFamily="18" charset="0"/>
              </a:rPr>
              <a:t>play</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B</a:t>
            </a:r>
            <a:r>
              <a:rPr lang="en-US" sz="2400" dirty="0">
                <a:latin typeface="Times New Roman" pitchFamily="18" charset="0"/>
                <a:cs typeface="Times New Roman" pitchFamily="18" charset="0"/>
              </a:rPr>
              <a:t>. used to play	</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C</a:t>
            </a:r>
            <a:r>
              <a:rPr lang="en-US" sz="2400" dirty="0">
                <a:latin typeface="Times New Roman" pitchFamily="18" charset="0"/>
                <a:cs typeface="Times New Roman" pitchFamily="18" charset="0"/>
              </a:rPr>
              <a:t>. have played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didn’t use to play</a:t>
            </a:r>
          </a:p>
          <a:p>
            <a:r>
              <a:rPr lang="en-US" sz="2400" dirty="0">
                <a:latin typeface="Times New Roman" pitchFamily="18" charset="0"/>
                <a:cs typeface="Times New Roman" pitchFamily="18" charset="0"/>
              </a:rPr>
              <a:t>14. We should </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 the sheet at the zebra crossing.</a:t>
            </a:r>
          </a:p>
          <a:p>
            <a:r>
              <a:rPr lang="en-US" sz="2400" dirty="0">
                <a:latin typeface="Times New Roman" pitchFamily="18" charset="0"/>
                <a:cs typeface="Times New Roman" pitchFamily="18" charset="0"/>
              </a:rPr>
              <a:t>A. walk	B. walk on	C. walk through	D. walk across</a:t>
            </a:r>
          </a:p>
          <a:p>
            <a:r>
              <a:rPr lang="en-US" sz="2400" dirty="0">
                <a:latin typeface="Times New Roman" pitchFamily="18" charset="0"/>
                <a:cs typeface="Times New Roman" pitchFamily="18" charset="0"/>
              </a:rPr>
              <a:t>15. A </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 is a film that shows real life events or stories.</a:t>
            </a:r>
          </a:p>
          <a:p>
            <a:r>
              <a:rPr lang="en-US" sz="2400" dirty="0">
                <a:latin typeface="Times New Roman" pitchFamily="18" charset="0"/>
                <a:cs typeface="Times New Roman" pitchFamily="18" charset="0"/>
              </a:rPr>
              <a:t>A. action	</a:t>
            </a:r>
            <a:r>
              <a:rPr lang="en-US" sz="2400" dirty="0" smtClean="0">
                <a:latin typeface="Times New Roman" pitchFamily="18" charset="0"/>
                <a:cs typeface="Times New Roman" pitchFamily="18" charset="0"/>
              </a:rPr>
              <a:t>B. documentary</a:t>
            </a:r>
            <a:r>
              <a:rPr lang="en-US" sz="2400" dirty="0">
                <a:latin typeface="Times New Roman" pitchFamily="18" charset="0"/>
                <a:cs typeface="Times New Roman" pitchFamily="18" charset="0"/>
              </a:rPr>
              <a:t>	C. thriller		D. comedy</a:t>
            </a:r>
          </a:p>
          <a:p>
            <a:r>
              <a:rPr lang="en-US" sz="2400" dirty="0">
                <a:latin typeface="Times New Roman" pitchFamily="18" charset="0"/>
                <a:cs typeface="Times New Roman" pitchFamily="18" charset="0"/>
              </a:rPr>
              <a:t>16. </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 they spent a lot of money on the film, it wasn’t a big success.</a:t>
            </a:r>
          </a:p>
          <a:p>
            <a:r>
              <a:rPr lang="en-US" sz="2400" dirty="0">
                <a:latin typeface="Times New Roman" pitchFamily="18" charset="0"/>
                <a:cs typeface="Times New Roman" pitchFamily="18" charset="0"/>
              </a:rPr>
              <a:t>A. However	</a:t>
            </a:r>
            <a:r>
              <a:rPr lang="en-US" sz="2400" dirty="0" smtClean="0">
                <a:latin typeface="Times New Roman" pitchFamily="18" charset="0"/>
                <a:cs typeface="Times New Roman" pitchFamily="18" charset="0"/>
              </a:rPr>
              <a:t>B</a:t>
            </a:r>
            <a:r>
              <a:rPr lang="en-US" sz="2400" dirty="0">
                <a:latin typeface="Times New Roman" pitchFamily="18" charset="0"/>
                <a:cs typeface="Times New Roman" pitchFamily="18" charset="0"/>
              </a:rPr>
              <a:t>. Nevertheless	</a:t>
            </a:r>
            <a:r>
              <a:rPr lang="en-US" sz="2400" dirty="0" smtClean="0">
                <a:latin typeface="Times New Roman" pitchFamily="18" charset="0"/>
                <a:cs typeface="Times New Roman" pitchFamily="18" charset="0"/>
              </a:rPr>
              <a:t>C</a:t>
            </a:r>
            <a:r>
              <a:rPr lang="en-US" sz="2400" dirty="0">
                <a:latin typeface="Times New Roman" pitchFamily="18" charset="0"/>
                <a:cs typeface="Times New Roman" pitchFamily="18" charset="0"/>
              </a:rPr>
              <a:t>. When		D. Although</a:t>
            </a:r>
          </a:p>
        </p:txBody>
      </p:sp>
      <p:sp>
        <p:nvSpPr>
          <p:cNvPr id="7" name="Oval 6"/>
          <p:cNvSpPr/>
          <p:nvPr/>
        </p:nvSpPr>
        <p:spPr>
          <a:xfrm>
            <a:off x="1828800" y="1500294"/>
            <a:ext cx="445077"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589318" y="2209800"/>
            <a:ext cx="452004"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509655" y="2971800"/>
            <a:ext cx="445077"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02532" y="4033924"/>
            <a:ext cx="445077"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335980" y="5565592"/>
            <a:ext cx="445077"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4" action="ppaction://hlinksldjump"/>
          </p:cNvPr>
          <p:cNvSpPr/>
          <p:nvPr/>
        </p:nvSpPr>
        <p:spPr>
          <a:xfrm>
            <a:off x="8562109" y="62345"/>
            <a:ext cx="533400" cy="384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752600" y="-4849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ONLINE TEST 1</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376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8644" y="381000"/>
            <a:ext cx="8205356" cy="461665"/>
          </a:xfrm>
          <a:prstGeom prst="rect">
            <a:avLst/>
          </a:prstGeom>
        </p:spPr>
        <p:txBody>
          <a:bodyPr wrap="square">
            <a:spAutoFit/>
          </a:bodyPr>
          <a:lstStyle/>
          <a:p>
            <a:r>
              <a:rPr lang="en-US" sz="2400" b="1" dirty="0">
                <a:latin typeface="Times New Roman" pitchFamily="18" charset="0"/>
                <a:cs typeface="Times New Roman" pitchFamily="18" charset="0"/>
              </a:rPr>
              <a:t>PART 3 GRAMMAR AND </a:t>
            </a:r>
            <a:r>
              <a:rPr lang="en-US" sz="2400" b="1" dirty="0" smtClean="0">
                <a:latin typeface="Times New Roman" pitchFamily="18" charset="0"/>
                <a:cs typeface="Times New Roman" pitchFamily="18" charset="0"/>
              </a:rPr>
              <a:t>VOCABULARY</a:t>
            </a:r>
            <a:endParaRPr lang="en-US" sz="2400" dirty="0">
              <a:latin typeface="Times New Roman" pitchFamily="18" charset="0"/>
              <a:cs typeface="Times New Roman" pitchFamily="18" charset="0"/>
            </a:endParaRPr>
          </a:p>
        </p:txBody>
      </p:sp>
      <p:sp>
        <p:nvSpPr>
          <p:cNvPr id="3" name="Rectangle 2"/>
          <p:cNvSpPr/>
          <p:nvPr/>
        </p:nvSpPr>
        <p:spPr>
          <a:xfrm>
            <a:off x="917862" y="765675"/>
            <a:ext cx="5867400" cy="461665"/>
          </a:xfrm>
          <a:prstGeom prst="rect">
            <a:avLst/>
          </a:prstGeom>
        </p:spPr>
        <p:txBody>
          <a:bodyPr wrap="square">
            <a:spAutoFit/>
          </a:bodyPr>
          <a:lstStyle/>
          <a:p>
            <a:r>
              <a:rPr lang="en-US" sz="2400" b="1" dirty="0" smtClean="0">
                <a:latin typeface="Times New Roman" pitchFamily="18" charset="0"/>
                <a:cs typeface="Times New Roman" pitchFamily="18" charset="0"/>
              </a:rPr>
              <a:t>I. Choose </a:t>
            </a:r>
            <a:r>
              <a:rPr lang="en-US" sz="2400" b="1" dirty="0">
                <a:latin typeface="Times New Roman" pitchFamily="18" charset="0"/>
                <a:cs typeface="Times New Roman" pitchFamily="18" charset="0"/>
              </a:rPr>
              <a:t>the correct answers. </a:t>
            </a:r>
            <a:endParaRPr lang="en-US" sz="2400" dirty="0">
              <a:latin typeface="Times New Roman" pitchFamily="18" charset="0"/>
              <a:cs typeface="Times New Roman" pitchFamily="18" charset="0"/>
            </a:endParaRPr>
          </a:p>
        </p:txBody>
      </p:sp>
      <p:pic>
        <p:nvPicPr>
          <p:cNvPr id="4"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1143000"/>
            <a:ext cx="9144000" cy="4524315"/>
          </a:xfrm>
          <a:prstGeom prst="rect">
            <a:avLst/>
          </a:prstGeom>
          <a:noFill/>
        </p:spPr>
        <p:txBody>
          <a:bodyPr wrap="square" rtlCol="0">
            <a:spAutoFit/>
          </a:bodyPr>
          <a:lstStyle/>
          <a:p>
            <a:r>
              <a:rPr lang="en-US" sz="2400" dirty="0">
                <a:latin typeface="Times New Roman" pitchFamily="18" charset="0"/>
                <a:cs typeface="Times New Roman" pitchFamily="18" charset="0"/>
              </a:rPr>
              <a:t>17</a:t>
            </a:r>
            <a:r>
              <a:rPr lang="vi-VN" sz="2400" dirty="0">
                <a:latin typeface="Times New Roman" pitchFamily="18" charset="0"/>
                <a:cs typeface="Times New Roman" pitchFamily="18" charset="0"/>
              </a:rPr>
              <a:t>. Linda used to </a:t>
            </a:r>
            <a:r>
              <a:rPr lang="vi-VN" sz="2400" dirty="0" smtClean="0">
                <a:latin typeface="Times New Roman" pitchFamily="18" charset="0"/>
                <a:cs typeface="Times New Roman" pitchFamily="18" charset="0"/>
              </a:rPr>
              <a:t>________</a:t>
            </a:r>
            <a:r>
              <a:rPr lang="en-US" sz="2400" dirty="0" smtClean="0">
                <a:latin typeface="Times New Roman" pitchFamily="18" charset="0"/>
                <a:cs typeface="Times New Roman" pitchFamily="18" charset="0"/>
              </a:rPr>
              <a:t>_ </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morning exercise when she got up early.</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did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does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doing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D</a:t>
            </a:r>
            <a:r>
              <a:rPr lang="vi-VN" sz="2400" dirty="0">
                <a:latin typeface="Times New Roman" pitchFamily="18" charset="0"/>
                <a:cs typeface="Times New Roman" pitchFamily="18" charset="0"/>
              </a:rPr>
              <a:t>. do</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18</a:t>
            </a:r>
            <a:r>
              <a:rPr lang="vi-VN" sz="2400" dirty="0">
                <a:latin typeface="Times New Roman" pitchFamily="18" charset="0"/>
                <a:cs typeface="Times New Roman" pitchFamily="18" charset="0"/>
              </a:rPr>
              <a:t>. ____________ is La Tomatina celebrated? – Every August.</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Where	B. Why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When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D</a:t>
            </a:r>
            <a:r>
              <a:rPr lang="vi-VN" sz="2400" dirty="0">
                <a:latin typeface="Times New Roman" pitchFamily="18" charset="0"/>
                <a:cs typeface="Times New Roman" pitchFamily="18" charset="0"/>
              </a:rPr>
              <a:t>. Which</a:t>
            </a:r>
            <a:endParaRPr lang="en-US" sz="2400" dirty="0">
              <a:latin typeface="Times New Roman" pitchFamily="18" charset="0"/>
              <a:cs typeface="Times New Roman" pitchFamily="18" charset="0"/>
            </a:endParaRPr>
          </a:p>
          <a:p>
            <a:r>
              <a:rPr lang="en-US" sz="2400" spc="-30" dirty="0">
                <a:latin typeface="Times New Roman" pitchFamily="18" charset="0"/>
                <a:cs typeface="Times New Roman" pitchFamily="18" charset="0"/>
              </a:rPr>
              <a:t>19</a:t>
            </a:r>
            <a:r>
              <a:rPr lang="vi-VN" sz="2400" spc="-30" dirty="0">
                <a:latin typeface="Times New Roman" pitchFamily="18" charset="0"/>
                <a:cs typeface="Times New Roman" pitchFamily="18" charset="0"/>
              </a:rPr>
              <a:t>. When I saw your teacher this morning, I found that he looked very </a:t>
            </a:r>
            <a:r>
              <a:rPr lang="en-US" sz="2400" spc="-30" dirty="0" smtClean="0">
                <a:latin typeface="Times New Roman" pitchFamily="18" charset="0"/>
                <a:cs typeface="Times New Roman" pitchFamily="18" charset="0"/>
              </a:rPr>
              <a:t>___.</a:t>
            </a:r>
            <a:endParaRPr lang="en-US" sz="2400" spc="-30" dirty="0">
              <a:latin typeface="Times New Roman" pitchFamily="18" charset="0"/>
              <a:cs typeface="Times New Roman" pitchFamily="18" charset="0"/>
            </a:endParaRPr>
          </a:p>
          <a:p>
            <a:r>
              <a:rPr lang="vi-VN" sz="2400" dirty="0">
                <a:latin typeface="Times New Roman" pitchFamily="18" charset="0"/>
                <a:cs typeface="Times New Roman" pitchFamily="18" charset="0"/>
              </a:rPr>
              <a:t>A. happy </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B. happily </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C. to be happy </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D. being happy</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20. I enjoy reading _____________ it develops my imagination.</a:t>
            </a:r>
          </a:p>
          <a:p>
            <a:r>
              <a:rPr lang="en-US" sz="2400" dirty="0" smtClean="0">
                <a:latin typeface="Times New Roman" pitchFamily="18" charset="0"/>
                <a:cs typeface="Times New Roman" pitchFamily="18" charset="0"/>
              </a:rPr>
              <a:t>A</a:t>
            </a:r>
            <a:r>
              <a:rPr lang="en-US" sz="2400" dirty="0">
                <a:latin typeface="Times New Roman" pitchFamily="18" charset="0"/>
                <a:cs typeface="Times New Roman" pitchFamily="18" charset="0"/>
              </a:rPr>
              <a:t>. and	</a:t>
            </a:r>
            <a:r>
              <a:rPr lang="en-US" sz="2400" dirty="0" smtClean="0">
                <a:latin typeface="Times New Roman" pitchFamily="18" charset="0"/>
                <a:cs typeface="Times New Roman" pitchFamily="18" charset="0"/>
              </a:rPr>
              <a:t>	B</a:t>
            </a:r>
            <a:r>
              <a:rPr lang="en-US" sz="2400" dirty="0">
                <a:latin typeface="Times New Roman" pitchFamily="18" charset="0"/>
                <a:cs typeface="Times New Roman" pitchFamily="18" charset="0"/>
              </a:rPr>
              <a:t>. but	</a:t>
            </a:r>
            <a:r>
              <a:rPr lang="en-US" sz="2400" dirty="0" smtClean="0">
                <a:latin typeface="Times New Roman" pitchFamily="18" charset="0"/>
                <a:cs typeface="Times New Roman" pitchFamily="18" charset="0"/>
              </a:rPr>
              <a:t>		C</a:t>
            </a:r>
            <a:r>
              <a:rPr lang="en-US" sz="2400" dirty="0">
                <a:latin typeface="Times New Roman" pitchFamily="18" charset="0"/>
                <a:cs typeface="Times New Roman" pitchFamily="18" charset="0"/>
              </a:rPr>
              <a:t>. so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because</a:t>
            </a:r>
          </a:p>
          <a:p>
            <a:r>
              <a:rPr lang="en-US" sz="2400" dirty="0">
                <a:latin typeface="Times New Roman" pitchFamily="18" charset="0"/>
                <a:cs typeface="Times New Roman" pitchFamily="18" charset="0"/>
              </a:rPr>
              <a:t>21. The end of the film was so </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 that many people cried.</a:t>
            </a:r>
          </a:p>
          <a:p>
            <a:r>
              <a:rPr lang="en-US" sz="2400" dirty="0">
                <a:latin typeface="Times New Roman" pitchFamily="18" charset="0"/>
                <a:cs typeface="Times New Roman" pitchFamily="18" charset="0"/>
              </a:rPr>
              <a:t>A. shocking	</a:t>
            </a:r>
            <a:r>
              <a:rPr lang="en-US" sz="2400" dirty="0" smtClean="0">
                <a:latin typeface="Times New Roman" pitchFamily="18" charset="0"/>
                <a:cs typeface="Times New Roman" pitchFamily="18" charset="0"/>
              </a:rPr>
              <a:t>B</a:t>
            </a:r>
            <a:r>
              <a:rPr lang="en-US" sz="2400" dirty="0">
                <a:latin typeface="Times New Roman" pitchFamily="18" charset="0"/>
                <a:cs typeface="Times New Roman" pitchFamily="18" charset="0"/>
              </a:rPr>
              <a:t>. moving		C. exciting		D. boring</a:t>
            </a:r>
          </a:p>
          <a:p>
            <a:r>
              <a:rPr lang="en-US" sz="2400" dirty="0">
                <a:latin typeface="Times New Roman" pitchFamily="18" charset="0"/>
                <a:cs typeface="Times New Roman" pitchFamily="18" charset="0"/>
              </a:rPr>
              <a:t>22</a:t>
            </a:r>
            <a:r>
              <a:rPr lang="vi-VN" sz="2400" dirty="0">
                <a:latin typeface="Times New Roman" pitchFamily="18" charset="0"/>
                <a:cs typeface="Times New Roman" pitchFamily="18" charset="0"/>
              </a:rPr>
              <a:t>. Give a________ before you turn left or right.</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A. signal	B. turn	</a:t>
            </a:r>
            <a:r>
              <a:rPr lang="en-US" sz="2400" dirty="0" smtClean="0">
                <a:latin typeface="Times New Roman" pitchFamily="18" charset="0"/>
                <a:cs typeface="Times New Roman" pitchFamily="18" charset="0"/>
              </a:rPr>
              <a:t>		C</a:t>
            </a:r>
            <a:r>
              <a:rPr lang="en-US" sz="2400" dirty="0">
                <a:latin typeface="Times New Roman" pitchFamily="18" charset="0"/>
                <a:cs typeface="Times New Roman" pitchFamily="18" charset="0"/>
              </a:rPr>
              <a:t>. sound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sig</a:t>
            </a:r>
          </a:p>
        </p:txBody>
      </p:sp>
      <p:sp>
        <p:nvSpPr>
          <p:cNvPr id="7" name="Oval 6"/>
          <p:cNvSpPr/>
          <p:nvPr/>
        </p:nvSpPr>
        <p:spPr>
          <a:xfrm>
            <a:off x="7301345" y="1524000"/>
            <a:ext cx="521277"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571999" y="2255369"/>
            <a:ext cx="469323" cy="41163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1955" y="2978727"/>
            <a:ext cx="521277"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232072" y="3774489"/>
            <a:ext cx="521277"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752600" y="4391891"/>
            <a:ext cx="521277"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4" action="ppaction://hlinksldjump"/>
          </p:cNvPr>
          <p:cNvSpPr/>
          <p:nvPr/>
        </p:nvSpPr>
        <p:spPr>
          <a:xfrm>
            <a:off x="8562109" y="62345"/>
            <a:ext cx="533400" cy="384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927" y="5210115"/>
            <a:ext cx="521277"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752600" y="-4849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ONLINE TEST 1</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9604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8644" y="381000"/>
            <a:ext cx="8205356" cy="461665"/>
          </a:xfrm>
          <a:prstGeom prst="rect">
            <a:avLst/>
          </a:prstGeom>
        </p:spPr>
        <p:txBody>
          <a:bodyPr wrap="square">
            <a:spAutoFit/>
          </a:bodyPr>
          <a:lstStyle/>
          <a:p>
            <a:r>
              <a:rPr lang="en-US" sz="2400" b="1" dirty="0">
                <a:latin typeface="Times New Roman" pitchFamily="18" charset="0"/>
                <a:cs typeface="Times New Roman" pitchFamily="18" charset="0"/>
              </a:rPr>
              <a:t>PART 3 GRAMMAR AND </a:t>
            </a:r>
            <a:r>
              <a:rPr lang="en-US" sz="2400" b="1" dirty="0" smtClean="0">
                <a:latin typeface="Times New Roman" pitchFamily="18" charset="0"/>
                <a:cs typeface="Times New Roman" pitchFamily="18" charset="0"/>
              </a:rPr>
              <a:t>VOCABULARY</a:t>
            </a:r>
            <a:endParaRPr lang="en-US" sz="2400" dirty="0">
              <a:latin typeface="Times New Roman" pitchFamily="18" charset="0"/>
              <a:cs typeface="Times New Roman" pitchFamily="18" charset="0"/>
            </a:endParaRPr>
          </a:p>
        </p:txBody>
      </p:sp>
      <p:sp>
        <p:nvSpPr>
          <p:cNvPr id="3" name="Rectangle 2"/>
          <p:cNvSpPr/>
          <p:nvPr/>
        </p:nvSpPr>
        <p:spPr>
          <a:xfrm>
            <a:off x="917862" y="765675"/>
            <a:ext cx="5867400" cy="461665"/>
          </a:xfrm>
          <a:prstGeom prst="rect">
            <a:avLst/>
          </a:prstGeom>
        </p:spPr>
        <p:txBody>
          <a:bodyPr wrap="square">
            <a:spAutoFit/>
          </a:bodyPr>
          <a:lstStyle/>
          <a:p>
            <a:r>
              <a:rPr lang="en-US" sz="2400" b="1" dirty="0" smtClean="0">
                <a:latin typeface="Times New Roman" pitchFamily="18" charset="0"/>
                <a:cs typeface="Times New Roman" pitchFamily="18" charset="0"/>
              </a:rPr>
              <a:t>I. Choose </a:t>
            </a:r>
            <a:r>
              <a:rPr lang="en-US" sz="2400" b="1" dirty="0">
                <a:latin typeface="Times New Roman" pitchFamily="18" charset="0"/>
                <a:cs typeface="Times New Roman" pitchFamily="18" charset="0"/>
              </a:rPr>
              <a:t>the correct answers. </a:t>
            </a:r>
            <a:endParaRPr lang="en-US" sz="2400" dirty="0">
              <a:latin typeface="Times New Roman" pitchFamily="18" charset="0"/>
              <a:cs typeface="Times New Roman" pitchFamily="18" charset="0"/>
            </a:endParaRPr>
          </a:p>
        </p:txBody>
      </p:sp>
      <p:pic>
        <p:nvPicPr>
          <p:cNvPr id="4"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 y="1143000"/>
            <a:ext cx="9144000" cy="3416320"/>
          </a:xfrm>
          <a:prstGeom prst="rect">
            <a:avLst/>
          </a:prstGeom>
          <a:noFill/>
        </p:spPr>
        <p:txBody>
          <a:bodyPr wrap="square" rtlCol="0">
            <a:spAutoFit/>
          </a:bodyPr>
          <a:lstStyle/>
          <a:p>
            <a:r>
              <a:rPr lang="en-US" sz="2400" dirty="0">
                <a:latin typeface="Times New Roman" pitchFamily="18" charset="0"/>
                <a:cs typeface="Times New Roman" pitchFamily="18" charset="0"/>
              </a:rPr>
              <a:t>23. All of us have to </a:t>
            </a:r>
            <a:r>
              <a:rPr lang="en-US" sz="2400" u="sng" dirty="0">
                <a:latin typeface="Times New Roman" pitchFamily="18" charset="0"/>
                <a:cs typeface="Times New Roman" pitchFamily="18" charset="0"/>
              </a:rPr>
              <a:t>obey</a:t>
            </a:r>
            <a:r>
              <a:rPr lang="en-US" sz="2400" dirty="0">
                <a:latin typeface="Times New Roman" pitchFamily="18" charset="0"/>
                <a:cs typeface="Times New Roman" pitchFamily="18" charset="0"/>
              </a:rPr>
              <a:t> traffic rules strictly.(find word opposite with “obey”)</a:t>
            </a:r>
          </a:p>
          <a:p>
            <a:r>
              <a:rPr lang="en-US" sz="2400" dirty="0" smtClean="0">
                <a:latin typeface="Times New Roman" pitchFamily="18" charset="0"/>
                <a:cs typeface="Times New Roman" pitchFamily="18" charset="0"/>
              </a:rPr>
              <a:t>A</a:t>
            </a:r>
            <a:r>
              <a:rPr lang="en-US" sz="2400" dirty="0">
                <a:latin typeface="Times New Roman" pitchFamily="18" charset="0"/>
                <a:cs typeface="Times New Roman" pitchFamily="18" charset="0"/>
              </a:rPr>
              <a:t>. follow	B. allow	</a:t>
            </a:r>
            <a:r>
              <a:rPr lang="en-US" sz="2400" dirty="0" smtClean="0">
                <a:latin typeface="Times New Roman" pitchFamily="18" charset="0"/>
                <a:cs typeface="Times New Roman" pitchFamily="18" charset="0"/>
              </a:rPr>
              <a:t>	C</a:t>
            </a:r>
            <a:r>
              <a:rPr lang="en-US" sz="2400" dirty="0">
                <a:latin typeface="Times New Roman" pitchFamily="18" charset="0"/>
                <a:cs typeface="Times New Roman" pitchFamily="18" charset="0"/>
              </a:rPr>
              <a:t>. disobey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conform</a:t>
            </a:r>
          </a:p>
          <a:p>
            <a:r>
              <a:rPr lang="en-US" sz="2400" dirty="0">
                <a:latin typeface="Times New Roman" pitchFamily="18" charset="0"/>
                <a:cs typeface="Times New Roman" pitchFamily="18" charset="0"/>
              </a:rPr>
              <a:t>24. Of the two students, he is __________________</a:t>
            </a:r>
          </a:p>
          <a:p>
            <a:r>
              <a:rPr lang="en-US" sz="2400" dirty="0">
                <a:latin typeface="Times New Roman" pitchFamily="18" charset="0"/>
                <a:cs typeface="Times New Roman" pitchFamily="18" charset="0"/>
              </a:rPr>
              <a:t>A. taller	B. tall	</a:t>
            </a:r>
            <a:r>
              <a:rPr lang="en-US" sz="2400" dirty="0" smtClean="0">
                <a:latin typeface="Times New Roman" pitchFamily="18" charset="0"/>
                <a:cs typeface="Times New Roman" pitchFamily="18" charset="0"/>
              </a:rPr>
              <a:t>		C</a:t>
            </a:r>
            <a:r>
              <a:rPr lang="en-US" sz="2400" dirty="0">
                <a:latin typeface="Times New Roman" pitchFamily="18" charset="0"/>
                <a:cs typeface="Times New Roman" pitchFamily="18" charset="0"/>
              </a:rPr>
              <a:t>. the taller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the tallest</a:t>
            </a:r>
          </a:p>
          <a:p>
            <a:r>
              <a:rPr lang="en-US" sz="2400" dirty="0">
                <a:latin typeface="Times New Roman" pitchFamily="18" charset="0"/>
                <a:cs typeface="Times New Roman" pitchFamily="18" charset="0"/>
              </a:rPr>
              <a:t>25. A film in which strange and frightening things happen is called a </a:t>
            </a:r>
            <a:r>
              <a:rPr lang="en-US" sz="2400" u="sng" dirty="0">
                <a:latin typeface="Times New Roman" pitchFamily="18" charset="0"/>
                <a:cs typeface="Times New Roman" pitchFamily="18" charset="0"/>
              </a:rPr>
              <a:t>detective film </a:t>
            </a:r>
            <a:r>
              <a:rPr lang="en-US" sz="2400" dirty="0">
                <a:latin typeface="Times New Roman" pitchFamily="18" charset="0"/>
                <a:cs typeface="Times New Roman" pitchFamily="18" charset="0"/>
              </a:rPr>
              <a:t>(detective film is the same meaning as __________)</a:t>
            </a:r>
            <a:r>
              <a:rPr lang="en-US" sz="2400" u="sng"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A. thriller 	B. comedy 	</a:t>
            </a:r>
            <a:r>
              <a:rPr lang="en-US" sz="2400" dirty="0" smtClean="0">
                <a:latin typeface="Times New Roman" pitchFamily="18" charset="0"/>
                <a:cs typeface="Times New Roman" pitchFamily="18" charset="0"/>
              </a:rPr>
              <a:t>	C</a:t>
            </a:r>
            <a:r>
              <a:rPr lang="en-US" sz="2400" dirty="0">
                <a:latin typeface="Times New Roman" pitchFamily="18" charset="0"/>
                <a:cs typeface="Times New Roman" pitchFamily="18" charset="0"/>
              </a:rPr>
              <a:t>. drama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animation </a:t>
            </a:r>
          </a:p>
          <a:p>
            <a:endParaRPr lang="en-US" sz="2400" dirty="0">
              <a:latin typeface="Times New Roman" pitchFamily="18" charset="0"/>
              <a:cs typeface="Times New Roman" pitchFamily="18" charset="0"/>
            </a:endParaRPr>
          </a:p>
        </p:txBody>
      </p:sp>
      <p:sp>
        <p:nvSpPr>
          <p:cNvPr id="7" name="Oval 6"/>
          <p:cNvSpPr/>
          <p:nvPr/>
        </p:nvSpPr>
        <p:spPr>
          <a:xfrm>
            <a:off x="4571999" y="1839732"/>
            <a:ext cx="521277"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06628" y="2666999"/>
            <a:ext cx="469323" cy="41163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5418" y="3733800"/>
            <a:ext cx="521277"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4" action="ppaction://hlinksldjump"/>
          </p:cNvPr>
          <p:cNvSpPr/>
          <p:nvPr/>
        </p:nvSpPr>
        <p:spPr>
          <a:xfrm>
            <a:off x="8562109" y="62345"/>
            <a:ext cx="533400" cy="384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752600" y="-4849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ONLINE TEST 1</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09435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3280" y="304010"/>
            <a:ext cx="3827320" cy="461665"/>
          </a:xfrm>
          <a:prstGeom prst="rect">
            <a:avLst/>
          </a:prstGeom>
        </p:spPr>
        <p:txBody>
          <a:bodyPr wrap="square">
            <a:spAutoFit/>
          </a:bodyPr>
          <a:lstStyle/>
          <a:p>
            <a:r>
              <a:rPr lang="en-US" sz="2400" b="1" dirty="0">
                <a:latin typeface="Times New Roman" pitchFamily="18" charset="0"/>
                <a:cs typeface="Times New Roman" pitchFamily="18" charset="0"/>
              </a:rPr>
              <a:t>PART 4 READING</a:t>
            </a:r>
            <a:endParaRPr lang="en-US" sz="2400" dirty="0">
              <a:latin typeface="Times New Roman" pitchFamily="18" charset="0"/>
              <a:cs typeface="Times New Roman" pitchFamily="18" charset="0"/>
            </a:endParaRPr>
          </a:p>
        </p:txBody>
      </p:sp>
      <p:sp>
        <p:nvSpPr>
          <p:cNvPr id="3" name="Rectangle 2"/>
          <p:cNvSpPr/>
          <p:nvPr/>
        </p:nvSpPr>
        <p:spPr>
          <a:xfrm>
            <a:off x="917861" y="696678"/>
            <a:ext cx="8177647" cy="830997"/>
          </a:xfrm>
          <a:prstGeom prst="rect">
            <a:avLst/>
          </a:prstGeom>
        </p:spPr>
        <p:txBody>
          <a:bodyPr wrap="square">
            <a:spAutoFit/>
          </a:bodyPr>
          <a:lstStyle/>
          <a:p>
            <a:r>
              <a:rPr lang="en-US" sz="2400" b="1" dirty="0">
                <a:latin typeface="Times New Roman" pitchFamily="18" charset="0"/>
                <a:cs typeface="Times New Roman" pitchFamily="18" charset="0"/>
              </a:rPr>
              <a:t>I. Read the passage. Decide whether the sentences are true (T) or false(F). Circle T or F</a:t>
            </a:r>
            <a:endParaRPr lang="en-US" sz="2400" dirty="0">
              <a:latin typeface="Times New Roman" pitchFamily="18" charset="0"/>
              <a:cs typeface="Times New Roman" pitchFamily="18" charset="0"/>
            </a:endParaRPr>
          </a:p>
        </p:txBody>
      </p:sp>
      <p:pic>
        <p:nvPicPr>
          <p:cNvPr id="4"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 y="1524000"/>
            <a:ext cx="9144000" cy="5262979"/>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Richard Ryan is stuck in traffic. There must be an accident somewhere up ahead because he's been sitting in the same spot for the last few minutes. The cars aren't moving at all. It looks like it's going to be another slow commute.</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Even though he left his house early to beat the traffic, if the cars don't start to move soon, Richard will be late for a very important meeting. He has to meet with some lawyers who are advising his company on a construction project. Richard is the president of a big company. If he's late, he won't get in trouble, but he hates to be late for anything.</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Sergey is stuck in the same traffic jam, and he's headed to the same meeting that Richard is going to. He's worried about being late, so he gets out his cell phone and calls one of his coworkers to tell her that traffic is bad. Sergey doesn't know that his boss, Richard, is in the same traffic jam. If he knew that, he wouldn't be so tense.</a:t>
            </a:r>
          </a:p>
        </p:txBody>
      </p:sp>
      <p:sp>
        <p:nvSpPr>
          <p:cNvPr id="36" name="Rectangle 35">
            <a:hlinkClick r:id="rId4" action="ppaction://hlinksldjump"/>
          </p:cNvPr>
          <p:cNvSpPr/>
          <p:nvPr/>
        </p:nvSpPr>
        <p:spPr>
          <a:xfrm>
            <a:off x="8562109" y="62345"/>
            <a:ext cx="533400" cy="384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752600" y="-4849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ONLINE TEST 1</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859069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469322"/>
            <a:ext cx="9144000" cy="3416320"/>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Richard Ryan is stuck in traffic. There must be an accident somewhere up ahead because he's been sitting in the same spot for the last few minutes. The cars aren't moving at all. It looks like it's going to be another slow commute.</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Even though he left his house early to beat the traffic, if the cars don't start to move soon, Richard will be late for a very important meeting. He has to meet with some lawyers who are advising his company on a construction project. Richard is the president of a big company. If he's late, he won't get in trouble, but he hates to be late for anything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36" name="Rectangle 35">
            <a:hlinkClick r:id="rId4" action="ppaction://hlinksldjump"/>
          </p:cNvPr>
          <p:cNvSpPr/>
          <p:nvPr/>
        </p:nvSpPr>
        <p:spPr>
          <a:xfrm>
            <a:off x="8562109" y="62345"/>
            <a:ext cx="533400" cy="384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752600" y="-4849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ONLINE TEST 1</a:t>
            </a:r>
            <a:endParaRPr lang="en-US" sz="2800" b="1" dirty="0">
              <a:solidFill>
                <a:srgbClr val="FF0000"/>
              </a:solidFill>
              <a:latin typeface="Times New Roman" pitchFamily="18" charset="0"/>
              <a:cs typeface="Times New Roman"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522041438"/>
              </p:ext>
            </p:extLst>
          </p:nvPr>
        </p:nvGraphicFramePr>
        <p:xfrm>
          <a:off x="228600" y="3904905"/>
          <a:ext cx="7848600" cy="2128750"/>
        </p:xfrm>
        <a:graphic>
          <a:graphicData uri="http://schemas.openxmlformats.org/drawingml/2006/table">
            <a:tbl>
              <a:tblPr firstRow="1" firstCol="1" bandRow="1">
                <a:tableStyleId>{5C22544A-7EE6-4342-B048-85BDC9FD1C3A}</a:tableStyleId>
              </a:tblPr>
              <a:tblGrid>
                <a:gridCol w="7848600"/>
              </a:tblGrid>
              <a:tr h="425750">
                <a:tc>
                  <a:txBody>
                    <a:bodyPr/>
                    <a:lstStyle/>
                    <a:p>
                      <a:pPr>
                        <a:lnSpc>
                          <a:spcPct val="115000"/>
                        </a:lnSpc>
                        <a:spcAft>
                          <a:spcPts val="0"/>
                        </a:spcAft>
                      </a:pPr>
                      <a:r>
                        <a:rPr lang="en-US" sz="2400" b="0" dirty="0">
                          <a:solidFill>
                            <a:schemeClr val="tx1"/>
                          </a:solidFill>
                          <a:effectLst/>
                          <a:latin typeface="Times New Roman" pitchFamily="18" charset="0"/>
                          <a:cs typeface="Times New Roman" pitchFamily="18" charset="0"/>
                        </a:rPr>
                        <a:t>26. Richard Ryan is in a traffic jam.</a:t>
                      </a:r>
                      <a:endParaRPr lang="en-US" sz="2400" b="0" dirty="0">
                        <a:solidFill>
                          <a:schemeClr val="tx1"/>
                        </a:solidFill>
                        <a:effectLst/>
                        <a:latin typeface="Times New Roman" pitchFamily="18" charset="0"/>
                        <a:ea typeface="Calibri"/>
                        <a:cs typeface="Times New Roman" pitchFamily="18" charset="0"/>
                      </a:endParaRPr>
                    </a:p>
                  </a:txBody>
                  <a:tcPr marL="0" marR="0" marT="0" marB="0" anchor="ctr">
                    <a:solidFill>
                      <a:schemeClr val="tx2">
                        <a:lumMod val="20000"/>
                        <a:lumOff val="80000"/>
                      </a:schemeClr>
                    </a:solidFill>
                  </a:tcPr>
                </a:tc>
              </a:tr>
              <a:tr h="425750">
                <a:tc>
                  <a:txBody>
                    <a:bodyPr/>
                    <a:lstStyle/>
                    <a:p>
                      <a:pPr>
                        <a:lnSpc>
                          <a:spcPct val="115000"/>
                        </a:lnSpc>
                        <a:spcAft>
                          <a:spcPts val="0"/>
                        </a:spcAft>
                      </a:pPr>
                      <a:r>
                        <a:rPr lang="en-US" sz="2400" b="0" dirty="0">
                          <a:solidFill>
                            <a:schemeClr val="tx1"/>
                          </a:solidFill>
                          <a:effectLst/>
                          <a:latin typeface="Times New Roman" pitchFamily="18" charset="0"/>
                          <a:cs typeface="Times New Roman" pitchFamily="18" charset="0"/>
                        </a:rPr>
                        <a:t>27. Richard runs a </a:t>
                      </a:r>
                      <a:r>
                        <a:rPr lang="en-US" sz="2400" b="0" dirty="0" smtClean="0">
                          <a:solidFill>
                            <a:schemeClr val="tx1"/>
                          </a:solidFill>
                          <a:effectLst/>
                          <a:latin typeface="Times New Roman" pitchFamily="18" charset="0"/>
                          <a:cs typeface="Times New Roman" pitchFamily="18" charset="0"/>
                        </a:rPr>
                        <a:t>big </a:t>
                      </a:r>
                      <a:r>
                        <a:rPr lang="en-US" sz="2400" b="0" dirty="0">
                          <a:solidFill>
                            <a:schemeClr val="tx1"/>
                          </a:solidFill>
                          <a:effectLst/>
                          <a:latin typeface="Times New Roman" pitchFamily="18" charset="0"/>
                          <a:cs typeface="Times New Roman" pitchFamily="18" charset="0"/>
                        </a:rPr>
                        <a:t>company of lawyers.</a:t>
                      </a:r>
                      <a:endParaRPr lang="en-US" sz="2400" b="0" dirty="0">
                        <a:solidFill>
                          <a:schemeClr val="tx1"/>
                        </a:solidFill>
                        <a:effectLst/>
                        <a:latin typeface="Times New Roman" pitchFamily="18" charset="0"/>
                        <a:ea typeface="Calibri"/>
                        <a:cs typeface="Times New Roman" pitchFamily="18" charset="0"/>
                      </a:endParaRPr>
                    </a:p>
                  </a:txBody>
                  <a:tcPr marL="0" marR="0" marT="0" marB="0" anchor="ctr">
                    <a:solidFill>
                      <a:schemeClr val="tx2">
                        <a:lumMod val="20000"/>
                        <a:lumOff val="80000"/>
                      </a:schemeClr>
                    </a:solidFill>
                  </a:tcPr>
                </a:tc>
              </a:tr>
              <a:tr h="425750">
                <a:tc>
                  <a:txBody>
                    <a:bodyPr/>
                    <a:lstStyle/>
                    <a:p>
                      <a:pPr>
                        <a:lnSpc>
                          <a:spcPct val="115000"/>
                        </a:lnSpc>
                        <a:spcAft>
                          <a:spcPts val="0"/>
                        </a:spcAft>
                      </a:pPr>
                      <a:r>
                        <a:rPr lang="en-US" sz="2400" b="0">
                          <a:solidFill>
                            <a:schemeClr val="tx1"/>
                          </a:solidFill>
                          <a:effectLst/>
                          <a:latin typeface="Times New Roman" pitchFamily="18" charset="0"/>
                          <a:cs typeface="Times New Roman" pitchFamily="18" charset="0"/>
                        </a:rPr>
                        <a:t>28. Sergey is stuck in the same traffic as Richard.</a:t>
                      </a:r>
                      <a:endParaRPr lang="en-US" sz="2400" b="0">
                        <a:solidFill>
                          <a:schemeClr val="tx1"/>
                        </a:solidFill>
                        <a:effectLst/>
                        <a:latin typeface="Times New Roman" pitchFamily="18" charset="0"/>
                        <a:ea typeface="Calibri"/>
                        <a:cs typeface="Times New Roman" pitchFamily="18" charset="0"/>
                      </a:endParaRPr>
                    </a:p>
                  </a:txBody>
                  <a:tcPr marL="0" marR="0" marT="0" marB="0" anchor="ctr">
                    <a:solidFill>
                      <a:schemeClr val="tx2">
                        <a:lumMod val="20000"/>
                        <a:lumOff val="80000"/>
                      </a:schemeClr>
                    </a:solidFill>
                  </a:tcPr>
                </a:tc>
              </a:tr>
              <a:tr h="425750">
                <a:tc>
                  <a:txBody>
                    <a:bodyPr/>
                    <a:lstStyle/>
                    <a:p>
                      <a:pPr>
                        <a:lnSpc>
                          <a:spcPct val="115000"/>
                        </a:lnSpc>
                        <a:spcAft>
                          <a:spcPts val="0"/>
                        </a:spcAft>
                      </a:pPr>
                      <a:r>
                        <a:rPr lang="en-US" sz="2400" b="0">
                          <a:solidFill>
                            <a:schemeClr val="tx1"/>
                          </a:solidFill>
                          <a:effectLst/>
                          <a:latin typeface="Times New Roman" pitchFamily="18" charset="0"/>
                          <a:cs typeface="Times New Roman" pitchFamily="18" charset="0"/>
                        </a:rPr>
                        <a:t>29. Sergey phones his boss to inform about the traffic.</a:t>
                      </a:r>
                      <a:endParaRPr lang="en-US" sz="2400" b="0">
                        <a:solidFill>
                          <a:schemeClr val="tx1"/>
                        </a:solidFill>
                        <a:effectLst/>
                        <a:latin typeface="Times New Roman" pitchFamily="18" charset="0"/>
                        <a:ea typeface="Calibri"/>
                        <a:cs typeface="Times New Roman" pitchFamily="18" charset="0"/>
                      </a:endParaRPr>
                    </a:p>
                  </a:txBody>
                  <a:tcPr marL="0" marR="0" marT="0" marB="0" anchor="ctr">
                    <a:solidFill>
                      <a:schemeClr val="tx2">
                        <a:lumMod val="20000"/>
                        <a:lumOff val="80000"/>
                      </a:schemeClr>
                    </a:solidFill>
                  </a:tcPr>
                </a:tc>
              </a:tr>
              <a:tr h="425750">
                <a:tc>
                  <a:txBody>
                    <a:bodyPr/>
                    <a:lstStyle/>
                    <a:p>
                      <a:pPr>
                        <a:lnSpc>
                          <a:spcPct val="115000"/>
                        </a:lnSpc>
                        <a:spcAft>
                          <a:spcPts val="0"/>
                        </a:spcAft>
                      </a:pPr>
                      <a:r>
                        <a:rPr lang="en-US" sz="2400" b="0" dirty="0">
                          <a:solidFill>
                            <a:schemeClr val="tx1"/>
                          </a:solidFill>
                          <a:effectLst/>
                          <a:latin typeface="Times New Roman" pitchFamily="18" charset="0"/>
                          <a:cs typeface="Times New Roman" pitchFamily="18" charset="0"/>
                        </a:rPr>
                        <a:t>30. Sergey is tense because his boss is in the traffic jam.</a:t>
                      </a:r>
                      <a:endParaRPr lang="en-US" sz="2400" b="0" dirty="0">
                        <a:solidFill>
                          <a:schemeClr val="tx1"/>
                        </a:solidFill>
                        <a:effectLst/>
                        <a:latin typeface="Times New Roman" pitchFamily="18" charset="0"/>
                        <a:ea typeface="Calibri"/>
                        <a:cs typeface="Times New Roman" pitchFamily="18" charset="0"/>
                      </a:endParaRPr>
                    </a:p>
                  </a:txBody>
                  <a:tcPr marL="0" marR="0" marT="0" marB="0" anchor="ctr">
                    <a:solidFill>
                      <a:schemeClr val="tx2">
                        <a:lumMod val="20000"/>
                        <a:lumOff val="80000"/>
                      </a:schemeClr>
                    </a:solidFill>
                  </a:tcPr>
                </a:tc>
              </a:tr>
            </a:tbl>
          </a:graphicData>
        </a:graphic>
      </p:graphicFrame>
      <p:sp>
        <p:nvSpPr>
          <p:cNvPr id="9" name="TextBox 8"/>
          <p:cNvSpPr txBox="1"/>
          <p:nvPr/>
        </p:nvSpPr>
        <p:spPr>
          <a:xfrm>
            <a:off x="7543800" y="3897683"/>
            <a:ext cx="3810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T</a:t>
            </a:r>
            <a:endParaRPr lang="en-US" sz="2400" b="1" dirty="0">
              <a:solidFill>
                <a:srgbClr val="FF0000"/>
              </a:solidFill>
              <a:latin typeface="Times New Roman" pitchFamily="18" charset="0"/>
              <a:cs typeface="Times New Roman" pitchFamily="18" charset="0"/>
            </a:endParaRPr>
          </a:p>
        </p:txBody>
      </p:sp>
      <p:sp>
        <p:nvSpPr>
          <p:cNvPr id="11" name="TextBox 10"/>
          <p:cNvSpPr txBox="1"/>
          <p:nvPr/>
        </p:nvSpPr>
        <p:spPr>
          <a:xfrm>
            <a:off x="7543800" y="4340660"/>
            <a:ext cx="3810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F</a:t>
            </a:r>
            <a:endParaRPr lang="en-US" sz="2400" b="1" dirty="0">
              <a:solidFill>
                <a:srgbClr val="FF0000"/>
              </a:solidFill>
              <a:latin typeface="Times New Roman" pitchFamily="18" charset="0"/>
              <a:cs typeface="Times New Roman" pitchFamily="18" charset="0"/>
            </a:endParaRPr>
          </a:p>
        </p:txBody>
      </p:sp>
      <p:cxnSp>
        <p:nvCxnSpPr>
          <p:cNvPr id="15" name="Straight Connector 14"/>
          <p:cNvCxnSpPr/>
          <p:nvPr/>
        </p:nvCxnSpPr>
        <p:spPr>
          <a:xfrm>
            <a:off x="1066800" y="838200"/>
            <a:ext cx="3657600"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25015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5418" y="474730"/>
            <a:ext cx="9144000" cy="3647152"/>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300" dirty="0" smtClean="0">
                <a:latin typeface="Times New Roman" pitchFamily="18" charset="0"/>
                <a:cs typeface="Times New Roman" pitchFamily="18" charset="0"/>
              </a:rPr>
              <a:t>Even </a:t>
            </a:r>
            <a:r>
              <a:rPr lang="en-US" sz="2300" dirty="0">
                <a:latin typeface="Times New Roman" pitchFamily="18" charset="0"/>
                <a:cs typeface="Times New Roman" pitchFamily="18" charset="0"/>
              </a:rPr>
              <a:t>though he left his house early to beat the traffic, if the cars don't start to move soon, Richard will be late for a very important meeting. He has to meet with some lawyers who are advising his company on a construction project. Richard is the president of a big company. If he's late, he won't get in trouble, but he hates to be late for anything.</a:t>
            </a:r>
            <a:br>
              <a:rPr lang="en-US" sz="2300" dirty="0">
                <a:latin typeface="Times New Roman" pitchFamily="18" charset="0"/>
                <a:cs typeface="Times New Roman" pitchFamily="18" charset="0"/>
              </a:rPr>
            </a:br>
            <a:r>
              <a:rPr lang="en-US" sz="2300" dirty="0">
                <a:latin typeface="Times New Roman" pitchFamily="18" charset="0"/>
                <a:cs typeface="Times New Roman" pitchFamily="18" charset="0"/>
              </a:rPr>
              <a:t>Sergey is stuck in the same traffic jam, and he's headed to the same meeting that Richard is going to. He's worried about being late, so he gets out his cell phone and calls one of his coworkers to tell her that traffic is bad. Sergey doesn't know that his boss, Richard, is in the same traffic jam. If he knew that, he wouldn't be so tense.</a:t>
            </a:r>
          </a:p>
        </p:txBody>
      </p:sp>
      <p:sp>
        <p:nvSpPr>
          <p:cNvPr id="36" name="Rectangle 35">
            <a:hlinkClick r:id="rId4" action="ppaction://hlinksldjump"/>
          </p:cNvPr>
          <p:cNvSpPr/>
          <p:nvPr/>
        </p:nvSpPr>
        <p:spPr>
          <a:xfrm>
            <a:off x="8562109" y="62345"/>
            <a:ext cx="533400" cy="384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752600" y="-4849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ONLINE TEST 1</a:t>
            </a:r>
            <a:endParaRPr lang="en-US" sz="2800" b="1" dirty="0">
              <a:solidFill>
                <a:srgbClr val="FF0000"/>
              </a:solidFill>
              <a:latin typeface="Times New Roman" pitchFamily="18" charset="0"/>
              <a:cs typeface="Times New Roman"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18128102"/>
              </p:ext>
            </p:extLst>
          </p:nvPr>
        </p:nvGraphicFramePr>
        <p:xfrm>
          <a:off x="228600" y="4198222"/>
          <a:ext cx="7848600" cy="2128750"/>
        </p:xfrm>
        <a:graphic>
          <a:graphicData uri="http://schemas.openxmlformats.org/drawingml/2006/table">
            <a:tbl>
              <a:tblPr firstRow="1" firstCol="1" bandRow="1">
                <a:tableStyleId>{5C22544A-7EE6-4342-B048-85BDC9FD1C3A}</a:tableStyleId>
              </a:tblPr>
              <a:tblGrid>
                <a:gridCol w="7848600"/>
              </a:tblGrid>
              <a:tr h="425750">
                <a:tc>
                  <a:txBody>
                    <a:bodyPr/>
                    <a:lstStyle/>
                    <a:p>
                      <a:pPr>
                        <a:lnSpc>
                          <a:spcPct val="115000"/>
                        </a:lnSpc>
                        <a:spcAft>
                          <a:spcPts val="0"/>
                        </a:spcAft>
                      </a:pPr>
                      <a:r>
                        <a:rPr lang="en-US" sz="2400" b="0" dirty="0">
                          <a:solidFill>
                            <a:schemeClr val="tx1"/>
                          </a:solidFill>
                          <a:effectLst/>
                          <a:latin typeface="Times New Roman" pitchFamily="18" charset="0"/>
                          <a:cs typeface="Times New Roman" pitchFamily="18" charset="0"/>
                        </a:rPr>
                        <a:t>26. Richard Ryan is in a traffic jam.</a:t>
                      </a:r>
                      <a:endParaRPr lang="en-US" sz="2400" b="0" dirty="0">
                        <a:solidFill>
                          <a:schemeClr val="tx1"/>
                        </a:solidFill>
                        <a:effectLst/>
                        <a:latin typeface="Times New Roman" pitchFamily="18" charset="0"/>
                        <a:ea typeface="Calibri"/>
                        <a:cs typeface="Times New Roman" pitchFamily="18" charset="0"/>
                      </a:endParaRPr>
                    </a:p>
                  </a:txBody>
                  <a:tcPr marL="0" marR="0" marT="0" marB="0" anchor="ctr">
                    <a:solidFill>
                      <a:schemeClr val="tx2">
                        <a:lumMod val="20000"/>
                        <a:lumOff val="80000"/>
                      </a:schemeClr>
                    </a:solidFill>
                  </a:tcPr>
                </a:tc>
              </a:tr>
              <a:tr h="425750">
                <a:tc>
                  <a:txBody>
                    <a:bodyPr/>
                    <a:lstStyle/>
                    <a:p>
                      <a:pPr>
                        <a:lnSpc>
                          <a:spcPct val="115000"/>
                        </a:lnSpc>
                        <a:spcAft>
                          <a:spcPts val="0"/>
                        </a:spcAft>
                      </a:pPr>
                      <a:r>
                        <a:rPr lang="en-US" sz="2400" b="0" dirty="0">
                          <a:solidFill>
                            <a:schemeClr val="tx1"/>
                          </a:solidFill>
                          <a:effectLst/>
                          <a:latin typeface="Times New Roman" pitchFamily="18" charset="0"/>
                          <a:cs typeface="Times New Roman" pitchFamily="18" charset="0"/>
                        </a:rPr>
                        <a:t>27. Richard runs a </a:t>
                      </a:r>
                      <a:r>
                        <a:rPr lang="en-US" sz="2400" b="0" dirty="0" smtClean="0">
                          <a:solidFill>
                            <a:schemeClr val="tx1"/>
                          </a:solidFill>
                          <a:effectLst/>
                          <a:latin typeface="Times New Roman" pitchFamily="18" charset="0"/>
                          <a:cs typeface="Times New Roman" pitchFamily="18" charset="0"/>
                        </a:rPr>
                        <a:t>big </a:t>
                      </a:r>
                      <a:r>
                        <a:rPr lang="en-US" sz="2400" b="0" dirty="0">
                          <a:solidFill>
                            <a:schemeClr val="tx1"/>
                          </a:solidFill>
                          <a:effectLst/>
                          <a:latin typeface="Times New Roman" pitchFamily="18" charset="0"/>
                          <a:cs typeface="Times New Roman" pitchFamily="18" charset="0"/>
                        </a:rPr>
                        <a:t>company of lawyers.</a:t>
                      </a:r>
                      <a:endParaRPr lang="en-US" sz="2400" b="0" dirty="0">
                        <a:solidFill>
                          <a:schemeClr val="tx1"/>
                        </a:solidFill>
                        <a:effectLst/>
                        <a:latin typeface="Times New Roman" pitchFamily="18" charset="0"/>
                        <a:ea typeface="Calibri"/>
                        <a:cs typeface="Times New Roman" pitchFamily="18" charset="0"/>
                      </a:endParaRPr>
                    </a:p>
                  </a:txBody>
                  <a:tcPr marL="0" marR="0" marT="0" marB="0" anchor="ctr">
                    <a:solidFill>
                      <a:schemeClr val="tx2">
                        <a:lumMod val="20000"/>
                        <a:lumOff val="80000"/>
                      </a:schemeClr>
                    </a:solidFill>
                  </a:tcPr>
                </a:tc>
              </a:tr>
              <a:tr h="425750">
                <a:tc>
                  <a:txBody>
                    <a:bodyPr/>
                    <a:lstStyle/>
                    <a:p>
                      <a:pPr>
                        <a:lnSpc>
                          <a:spcPct val="115000"/>
                        </a:lnSpc>
                        <a:spcAft>
                          <a:spcPts val="0"/>
                        </a:spcAft>
                      </a:pPr>
                      <a:r>
                        <a:rPr lang="en-US" sz="2400" b="0">
                          <a:solidFill>
                            <a:schemeClr val="tx1"/>
                          </a:solidFill>
                          <a:effectLst/>
                          <a:latin typeface="Times New Roman" pitchFamily="18" charset="0"/>
                          <a:cs typeface="Times New Roman" pitchFamily="18" charset="0"/>
                        </a:rPr>
                        <a:t>28. Sergey is stuck in the same traffic as Richard.</a:t>
                      </a:r>
                      <a:endParaRPr lang="en-US" sz="2400" b="0">
                        <a:solidFill>
                          <a:schemeClr val="tx1"/>
                        </a:solidFill>
                        <a:effectLst/>
                        <a:latin typeface="Times New Roman" pitchFamily="18" charset="0"/>
                        <a:ea typeface="Calibri"/>
                        <a:cs typeface="Times New Roman" pitchFamily="18" charset="0"/>
                      </a:endParaRPr>
                    </a:p>
                  </a:txBody>
                  <a:tcPr marL="0" marR="0" marT="0" marB="0" anchor="ctr">
                    <a:solidFill>
                      <a:schemeClr val="tx2">
                        <a:lumMod val="20000"/>
                        <a:lumOff val="80000"/>
                      </a:schemeClr>
                    </a:solidFill>
                  </a:tcPr>
                </a:tc>
              </a:tr>
              <a:tr h="425750">
                <a:tc>
                  <a:txBody>
                    <a:bodyPr/>
                    <a:lstStyle/>
                    <a:p>
                      <a:pPr>
                        <a:lnSpc>
                          <a:spcPct val="115000"/>
                        </a:lnSpc>
                        <a:spcAft>
                          <a:spcPts val="0"/>
                        </a:spcAft>
                      </a:pPr>
                      <a:r>
                        <a:rPr lang="en-US" sz="2400" b="0">
                          <a:solidFill>
                            <a:schemeClr val="tx1"/>
                          </a:solidFill>
                          <a:effectLst/>
                          <a:latin typeface="Times New Roman" pitchFamily="18" charset="0"/>
                          <a:cs typeface="Times New Roman" pitchFamily="18" charset="0"/>
                        </a:rPr>
                        <a:t>29. Sergey phones his boss to inform about the traffic.</a:t>
                      </a:r>
                      <a:endParaRPr lang="en-US" sz="2400" b="0">
                        <a:solidFill>
                          <a:schemeClr val="tx1"/>
                        </a:solidFill>
                        <a:effectLst/>
                        <a:latin typeface="Times New Roman" pitchFamily="18" charset="0"/>
                        <a:ea typeface="Calibri"/>
                        <a:cs typeface="Times New Roman" pitchFamily="18" charset="0"/>
                      </a:endParaRPr>
                    </a:p>
                  </a:txBody>
                  <a:tcPr marL="0" marR="0" marT="0" marB="0" anchor="ctr">
                    <a:solidFill>
                      <a:schemeClr val="tx2">
                        <a:lumMod val="20000"/>
                        <a:lumOff val="80000"/>
                      </a:schemeClr>
                    </a:solidFill>
                  </a:tcPr>
                </a:tc>
              </a:tr>
              <a:tr h="425750">
                <a:tc>
                  <a:txBody>
                    <a:bodyPr/>
                    <a:lstStyle/>
                    <a:p>
                      <a:pPr>
                        <a:lnSpc>
                          <a:spcPct val="115000"/>
                        </a:lnSpc>
                        <a:spcAft>
                          <a:spcPts val="0"/>
                        </a:spcAft>
                      </a:pPr>
                      <a:r>
                        <a:rPr lang="en-US" sz="2400" b="0" dirty="0">
                          <a:solidFill>
                            <a:schemeClr val="tx1"/>
                          </a:solidFill>
                          <a:effectLst/>
                          <a:latin typeface="Times New Roman" pitchFamily="18" charset="0"/>
                          <a:cs typeface="Times New Roman" pitchFamily="18" charset="0"/>
                        </a:rPr>
                        <a:t>30. Sergey is tense because his boss is in the traffic jam.</a:t>
                      </a:r>
                      <a:endParaRPr lang="en-US" sz="2400" b="0" dirty="0">
                        <a:solidFill>
                          <a:schemeClr val="tx1"/>
                        </a:solidFill>
                        <a:effectLst/>
                        <a:latin typeface="Times New Roman" pitchFamily="18" charset="0"/>
                        <a:ea typeface="Calibri"/>
                        <a:cs typeface="Times New Roman" pitchFamily="18" charset="0"/>
                      </a:endParaRPr>
                    </a:p>
                  </a:txBody>
                  <a:tcPr marL="0" marR="0" marT="0" marB="0" anchor="ctr">
                    <a:solidFill>
                      <a:schemeClr val="tx2">
                        <a:lumMod val="20000"/>
                        <a:lumOff val="80000"/>
                      </a:schemeClr>
                    </a:solidFill>
                  </a:tcPr>
                </a:tc>
              </a:tr>
            </a:tbl>
          </a:graphicData>
        </a:graphic>
      </p:graphicFrame>
      <p:sp>
        <p:nvSpPr>
          <p:cNvPr id="9" name="TextBox 8"/>
          <p:cNvSpPr txBox="1"/>
          <p:nvPr/>
        </p:nvSpPr>
        <p:spPr>
          <a:xfrm>
            <a:off x="7543800" y="4191000"/>
            <a:ext cx="3810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T</a:t>
            </a:r>
            <a:endParaRPr lang="en-US" sz="2400" b="1" dirty="0">
              <a:solidFill>
                <a:srgbClr val="FF0000"/>
              </a:solidFill>
              <a:latin typeface="Times New Roman" pitchFamily="18" charset="0"/>
              <a:cs typeface="Times New Roman" pitchFamily="18" charset="0"/>
            </a:endParaRPr>
          </a:p>
        </p:txBody>
      </p:sp>
      <p:sp>
        <p:nvSpPr>
          <p:cNvPr id="10" name="TextBox 9"/>
          <p:cNvSpPr txBox="1"/>
          <p:nvPr/>
        </p:nvSpPr>
        <p:spPr>
          <a:xfrm>
            <a:off x="7543800" y="4633977"/>
            <a:ext cx="3810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F</a:t>
            </a:r>
            <a:endParaRPr lang="en-US" sz="2400" b="1" dirty="0">
              <a:solidFill>
                <a:srgbClr val="FF0000"/>
              </a:solidFill>
              <a:latin typeface="Times New Roman" pitchFamily="18" charset="0"/>
              <a:cs typeface="Times New Roman" pitchFamily="18" charset="0"/>
            </a:endParaRPr>
          </a:p>
        </p:txBody>
      </p:sp>
      <p:sp>
        <p:nvSpPr>
          <p:cNvPr id="11" name="TextBox 10"/>
          <p:cNvSpPr txBox="1"/>
          <p:nvPr/>
        </p:nvSpPr>
        <p:spPr>
          <a:xfrm>
            <a:off x="7543800" y="5017717"/>
            <a:ext cx="3810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T</a:t>
            </a:r>
            <a:endParaRPr lang="en-US" sz="2400" b="1" dirty="0">
              <a:solidFill>
                <a:srgbClr val="FF0000"/>
              </a:solidFill>
              <a:latin typeface="Times New Roman" pitchFamily="18" charset="0"/>
              <a:cs typeface="Times New Roman" pitchFamily="18" charset="0"/>
            </a:endParaRPr>
          </a:p>
        </p:txBody>
      </p:sp>
      <p:sp>
        <p:nvSpPr>
          <p:cNvPr id="12" name="TextBox 11"/>
          <p:cNvSpPr txBox="1"/>
          <p:nvPr/>
        </p:nvSpPr>
        <p:spPr>
          <a:xfrm>
            <a:off x="7543800" y="5474917"/>
            <a:ext cx="3810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F</a:t>
            </a:r>
            <a:endParaRPr lang="en-US" sz="2400" b="1" dirty="0">
              <a:solidFill>
                <a:srgbClr val="FF0000"/>
              </a:solidFill>
              <a:latin typeface="Times New Roman" pitchFamily="18" charset="0"/>
              <a:cs typeface="Times New Roman" pitchFamily="18" charset="0"/>
            </a:endParaRPr>
          </a:p>
        </p:txBody>
      </p:sp>
      <p:sp>
        <p:nvSpPr>
          <p:cNvPr id="13" name="TextBox 12"/>
          <p:cNvSpPr txBox="1"/>
          <p:nvPr/>
        </p:nvSpPr>
        <p:spPr>
          <a:xfrm>
            <a:off x="7543800" y="5855917"/>
            <a:ext cx="3810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F</a:t>
            </a:r>
            <a:endParaRPr lang="en-US" sz="2400" b="1" dirty="0">
              <a:solidFill>
                <a:srgbClr val="FF0000"/>
              </a:solidFill>
              <a:latin typeface="Times New Roman" pitchFamily="18" charset="0"/>
              <a:cs typeface="Times New Roman" pitchFamily="18" charset="0"/>
            </a:endParaRPr>
          </a:p>
        </p:txBody>
      </p:sp>
      <p:cxnSp>
        <p:nvCxnSpPr>
          <p:cNvPr id="14" name="Straight Connector 13"/>
          <p:cNvCxnSpPr/>
          <p:nvPr/>
        </p:nvCxnSpPr>
        <p:spPr>
          <a:xfrm>
            <a:off x="228600" y="2618510"/>
            <a:ext cx="4343400"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cxnSp>
        <p:nvCxnSpPr>
          <p:cNvPr id="15" name="Straight Connector 14"/>
          <p:cNvCxnSpPr/>
          <p:nvPr/>
        </p:nvCxnSpPr>
        <p:spPr>
          <a:xfrm>
            <a:off x="284018" y="3352800"/>
            <a:ext cx="5049982"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cxnSp>
        <p:nvCxnSpPr>
          <p:cNvPr id="16" name="Straight Connector 15"/>
          <p:cNvCxnSpPr/>
          <p:nvPr/>
        </p:nvCxnSpPr>
        <p:spPr>
          <a:xfrm>
            <a:off x="1066800" y="3657600"/>
            <a:ext cx="5049982"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cxnSp>
        <p:nvCxnSpPr>
          <p:cNvPr id="17" name="Straight Connector 16"/>
          <p:cNvCxnSpPr/>
          <p:nvPr/>
        </p:nvCxnSpPr>
        <p:spPr>
          <a:xfrm>
            <a:off x="114300" y="4017820"/>
            <a:ext cx="3924300"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404439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8644" y="2286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5</a:t>
            </a:r>
            <a:r>
              <a:rPr lang="en-US" sz="2400" b="1" dirty="0" smtClean="0">
                <a:latin typeface="Times New Roman" pitchFamily="18" charset="0"/>
                <a:cs typeface="Times New Roman" pitchFamily="18" charset="0"/>
              </a:rPr>
              <a:t>. WRITING</a:t>
            </a:r>
            <a:endParaRPr lang="en-US" sz="2400" dirty="0">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 y="1382554"/>
            <a:ext cx="8991600" cy="4524315"/>
          </a:xfrm>
          <a:prstGeom prst="rect">
            <a:avLst/>
          </a:prstGeom>
          <a:noFill/>
        </p:spPr>
        <p:txBody>
          <a:bodyPr wrap="square" rtlCol="0">
            <a:spAutoFit/>
          </a:bodyPr>
          <a:lstStyle/>
          <a:p>
            <a:r>
              <a:rPr lang="en-US" sz="2400" dirty="0">
                <a:latin typeface="Times New Roman" pitchFamily="18" charset="0"/>
                <a:cs typeface="Times New Roman" pitchFamily="18" charset="0"/>
              </a:rPr>
              <a:t>31. Our school is bigger than Tom’s school. (smaller)</a:t>
            </a:r>
          </a:p>
          <a:p>
            <a:r>
              <a:rPr lang="en-US" sz="2400" dirty="0">
                <a:latin typeface="Times New Roman" pitchFamily="18" charset="0"/>
                <a:cs typeface="Times New Roman" pitchFamily="18" charset="0"/>
                <a:sym typeface="Wingdings"/>
              </a:rPr>
              <a:t></a:t>
            </a:r>
            <a:r>
              <a:rPr lang="en-US" sz="2400" dirty="0">
                <a:latin typeface="Times New Roman" pitchFamily="18" charset="0"/>
                <a:cs typeface="Times New Roman" pitchFamily="18" charset="0"/>
              </a:rPr>
              <a:t>  Tom’s </a:t>
            </a:r>
            <a:r>
              <a:rPr lang="en-US" sz="2400" dirty="0" smtClean="0">
                <a:latin typeface="Times New Roman" pitchFamily="18" charset="0"/>
                <a:cs typeface="Times New Roman" pitchFamily="18" charset="0"/>
              </a:rPr>
              <a:t>school_________________________________</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32. My father went to work by car some years ago, but now he goes by bus. (used to)</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sym typeface="Wingdings"/>
              </a:rPr>
              <a:t></a:t>
            </a:r>
            <a:r>
              <a:rPr lang="en-US" sz="2400" dirty="0">
                <a:latin typeface="Times New Roman" pitchFamily="18" charset="0"/>
                <a:cs typeface="Times New Roman" pitchFamily="18" charset="0"/>
              </a:rPr>
              <a:t> My father </a:t>
            </a:r>
            <a:r>
              <a:rPr lang="en-US" sz="2400" dirty="0" smtClean="0">
                <a:latin typeface="Times New Roman" pitchFamily="18" charset="0"/>
                <a:cs typeface="Times New Roman" pitchFamily="18" charset="0"/>
              </a:rPr>
              <a:t>___________________________________</a:t>
            </a:r>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33, I </a:t>
            </a:r>
            <a:r>
              <a:rPr lang="en-US" sz="2400" dirty="0">
                <a:latin typeface="Times New Roman" pitchFamily="18" charset="0"/>
                <a:cs typeface="Times New Roman" pitchFamily="18" charset="0"/>
              </a:rPr>
              <a:t>spend 30 minutes walking to school every day. (TAKES)</a:t>
            </a:r>
          </a:p>
          <a:p>
            <a:r>
              <a:rPr lang="en-US" sz="2400" dirty="0">
                <a:latin typeface="Times New Roman" pitchFamily="18" charset="0"/>
                <a:cs typeface="Times New Roman" pitchFamily="18" charset="0"/>
                <a:sym typeface="Wingdings"/>
              </a:rPr>
              <a:t></a:t>
            </a:r>
            <a:r>
              <a:rPr lang="en-US" sz="2400" dirty="0">
                <a:latin typeface="Times New Roman" pitchFamily="18" charset="0"/>
                <a:cs typeface="Times New Roman" pitchFamily="18" charset="0"/>
              </a:rPr>
              <a:t> It </a:t>
            </a:r>
            <a:r>
              <a:rPr lang="en-US" sz="2400" dirty="0" smtClean="0">
                <a:latin typeface="Times New Roman" pitchFamily="18" charset="0"/>
                <a:cs typeface="Times New Roman" pitchFamily="18" charset="0"/>
              </a:rPr>
              <a:t>__________________________________________</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34. </a:t>
            </a:r>
            <a:r>
              <a:rPr lang="en-US" sz="2400" dirty="0">
                <a:latin typeface="Times New Roman" pitchFamily="18" charset="0"/>
                <a:cs typeface="Times New Roman" pitchFamily="18" charset="0"/>
              </a:rPr>
              <a:t>How about cycling to school with me tomorrow? (CYCLE)</a:t>
            </a:r>
          </a:p>
          <a:p>
            <a:r>
              <a:rPr lang="en-US" sz="2400" dirty="0">
                <a:latin typeface="Times New Roman" pitchFamily="18" charset="0"/>
                <a:cs typeface="Times New Roman" pitchFamily="18" charset="0"/>
                <a:sym typeface="Wingdings"/>
              </a:rPr>
              <a:t></a:t>
            </a:r>
            <a:r>
              <a:rPr lang="en-US" sz="2400" dirty="0">
                <a:latin typeface="Times New Roman" pitchFamily="18" charset="0"/>
                <a:cs typeface="Times New Roman" pitchFamily="18" charset="0"/>
              </a:rPr>
              <a:t> Let’s </a:t>
            </a:r>
            <a:r>
              <a:rPr lang="en-US" sz="2400" dirty="0" smtClean="0">
                <a:latin typeface="Times New Roman" pitchFamily="18" charset="0"/>
                <a:cs typeface="Times New Roman" pitchFamily="18" charset="0"/>
              </a:rPr>
              <a:t>_______________________________________.</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35. He is so young. His acting is excellent.</a:t>
            </a:r>
          </a:p>
          <a:p>
            <a:r>
              <a:rPr lang="en-US" sz="2400" dirty="0">
                <a:latin typeface="Times New Roman" pitchFamily="18" charset="0"/>
                <a:cs typeface="Times New Roman" pitchFamily="18" charset="0"/>
                <a:sym typeface="Wingdings"/>
              </a:rPr>
              <a:t></a:t>
            </a:r>
            <a:r>
              <a:rPr lang="en-US" sz="2400" dirty="0">
                <a:latin typeface="Times New Roman" pitchFamily="18" charset="0"/>
                <a:cs typeface="Times New Roman" pitchFamily="18" charset="0"/>
              </a:rPr>
              <a:t> Although</a:t>
            </a:r>
            <a:r>
              <a:rPr lang="en-US" sz="2400" dirty="0" smtClean="0">
                <a:latin typeface="Times New Roman" pitchFamily="18" charset="0"/>
                <a:cs typeface="Times New Roman" pitchFamily="18" charset="0"/>
              </a:rPr>
              <a:t>_____________________________________.</a:t>
            </a:r>
            <a:endParaRPr lang="en-US" sz="2400" dirty="0">
              <a:latin typeface="Times New Roman" pitchFamily="18" charset="0"/>
              <a:cs typeface="Times New Roman" pitchFamily="18" charset="0"/>
            </a:endParaRPr>
          </a:p>
        </p:txBody>
      </p:sp>
      <p:sp>
        <p:nvSpPr>
          <p:cNvPr id="7" name="Rectangle 6"/>
          <p:cNvSpPr/>
          <p:nvPr/>
        </p:nvSpPr>
        <p:spPr>
          <a:xfrm>
            <a:off x="938644" y="605135"/>
            <a:ext cx="7976756" cy="830997"/>
          </a:xfrm>
          <a:prstGeom prst="rect">
            <a:avLst/>
          </a:prstGeom>
        </p:spPr>
        <p:txBody>
          <a:bodyPr wrap="square">
            <a:spAutoFit/>
          </a:bodyPr>
          <a:lstStyle/>
          <a:p>
            <a:r>
              <a:rPr lang="en-US" sz="2400" b="1" dirty="0" smtClean="0"/>
              <a:t>I. </a:t>
            </a:r>
            <a:r>
              <a:rPr lang="en-US" sz="2400" b="1" dirty="0"/>
              <a:t>Rewrite the following sentences so that their meaning stays the same, using the words give</a:t>
            </a:r>
            <a:r>
              <a:rPr lang="en-US" sz="2400" b="1" dirty="0" smtClean="0"/>
              <a:t>.</a:t>
            </a:r>
            <a:endParaRPr lang="en-US" sz="2400" dirty="0"/>
          </a:p>
        </p:txBody>
      </p:sp>
      <p:sp>
        <p:nvSpPr>
          <p:cNvPr id="8" name="Rectangle 7"/>
          <p:cNvSpPr/>
          <p:nvPr/>
        </p:nvSpPr>
        <p:spPr>
          <a:xfrm>
            <a:off x="2362200" y="1752600"/>
            <a:ext cx="4102678" cy="461665"/>
          </a:xfrm>
          <a:prstGeom prst="rect">
            <a:avLst/>
          </a:prstGeom>
        </p:spPr>
        <p:txBody>
          <a:bodyPr wrap="square">
            <a:spAutoFit/>
          </a:bodyPr>
          <a:lstStyle/>
          <a:p>
            <a:r>
              <a:rPr lang="en-US" sz="2400" dirty="0">
                <a:solidFill>
                  <a:srgbClr val="FF0000"/>
                </a:solidFill>
                <a:latin typeface="Times New Roman" pitchFamily="18" charset="0"/>
                <a:cs typeface="Times New Roman" pitchFamily="18" charset="0"/>
              </a:rPr>
              <a:t>is smaller than our school</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9" name="Rectangle 8"/>
          <p:cNvSpPr/>
          <p:nvPr/>
        </p:nvSpPr>
        <p:spPr>
          <a:xfrm>
            <a:off x="1752600" y="2860965"/>
            <a:ext cx="7620000" cy="830997"/>
          </a:xfrm>
          <a:prstGeom prst="rect">
            <a:avLst/>
          </a:prstGeom>
        </p:spPr>
        <p:txBody>
          <a:bodyPr wrap="square">
            <a:spAutoFit/>
          </a:bodyPr>
          <a:lstStyle/>
          <a:p>
            <a:r>
              <a:rPr lang="en-US" sz="2400" dirty="0">
                <a:solidFill>
                  <a:srgbClr val="FF0000"/>
                </a:solidFill>
                <a:latin typeface="Times New Roman" pitchFamily="18" charset="0"/>
                <a:cs typeface="Times New Roman" pitchFamily="18" charset="0"/>
              </a:rPr>
              <a:t>used to go to work by car some years ago, but now he goes by bus.</a:t>
            </a:r>
          </a:p>
        </p:txBody>
      </p:sp>
      <p:sp>
        <p:nvSpPr>
          <p:cNvPr id="10" name="Rectangle 9"/>
          <p:cNvSpPr/>
          <p:nvPr/>
        </p:nvSpPr>
        <p:spPr>
          <a:xfrm>
            <a:off x="710044" y="3965415"/>
            <a:ext cx="7976756" cy="461665"/>
          </a:xfrm>
          <a:prstGeom prst="rect">
            <a:avLst/>
          </a:prstGeom>
        </p:spPr>
        <p:txBody>
          <a:bodyPr wrap="square">
            <a:spAutoFit/>
          </a:bodyPr>
          <a:lstStyle/>
          <a:p>
            <a:r>
              <a:rPr lang="en-US" sz="2400" dirty="0">
                <a:solidFill>
                  <a:srgbClr val="FF0000"/>
                </a:solidFill>
                <a:latin typeface="Times New Roman" pitchFamily="18" charset="0"/>
                <a:cs typeface="Times New Roman" pitchFamily="18" charset="0"/>
              </a:rPr>
              <a:t>takes me 30 minutes to walk to school every day</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11" name="Rectangle 10"/>
          <p:cNvSpPr/>
          <p:nvPr/>
        </p:nvSpPr>
        <p:spPr>
          <a:xfrm>
            <a:off x="1091044" y="4678370"/>
            <a:ext cx="7976756" cy="461665"/>
          </a:xfrm>
          <a:prstGeom prst="rect">
            <a:avLst/>
          </a:prstGeom>
        </p:spPr>
        <p:txBody>
          <a:bodyPr wrap="square">
            <a:spAutoFit/>
          </a:bodyPr>
          <a:lstStyle/>
          <a:p>
            <a:r>
              <a:rPr lang="en-US" sz="2400" dirty="0">
                <a:solidFill>
                  <a:srgbClr val="FF0000"/>
                </a:solidFill>
                <a:latin typeface="Times New Roman" pitchFamily="18" charset="0"/>
                <a:cs typeface="Times New Roman" pitchFamily="18" charset="0"/>
              </a:rPr>
              <a:t>cycle to school with me tomorrow</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12" name="Rectangle 11"/>
          <p:cNvSpPr/>
          <p:nvPr/>
        </p:nvSpPr>
        <p:spPr>
          <a:xfrm>
            <a:off x="1688522" y="5417495"/>
            <a:ext cx="6998278" cy="461665"/>
          </a:xfrm>
          <a:prstGeom prst="rect">
            <a:avLst/>
          </a:prstGeom>
        </p:spPr>
        <p:txBody>
          <a:bodyPr wrap="square">
            <a:spAutoFit/>
          </a:bodyPr>
          <a:lstStyle/>
          <a:p>
            <a:r>
              <a:rPr lang="en-US" sz="2400" dirty="0">
                <a:solidFill>
                  <a:srgbClr val="FF0000"/>
                </a:solidFill>
                <a:latin typeface="Times New Roman" pitchFamily="18" charset="0"/>
                <a:cs typeface="Times New Roman" pitchFamily="18" charset="0"/>
              </a:rPr>
              <a:t>he is so young, His acting is excellent</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13" name="TextBox 12"/>
          <p:cNvSpPr txBox="1"/>
          <p:nvPr/>
        </p:nvSpPr>
        <p:spPr>
          <a:xfrm>
            <a:off x="1752600" y="-4849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ONLINE TEST 1</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41107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2031</TotalTime>
  <Words>1477</Words>
  <Application>Microsoft Office PowerPoint</Application>
  <PresentationFormat>On-screen Show (4:3)</PresentationFormat>
  <Paragraphs>267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NGUYET</dc:creator>
  <cp:lastModifiedBy>Windows User</cp:lastModifiedBy>
  <cp:revision>180</cp:revision>
  <dcterms:created xsi:type="dcterms:W3CDTF">2006-08-16T00:00:00Z</dcterms:created>
  <dcterms:modified xsi:type="dcterms:W3CDTF">2020-03-24T12:16:07Z</dcterms:modified>
</cp:coreProperties>
</file>